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2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0691813" cy="7559675"/>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126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3" name="PlaceHolder 1"/>
          <p:cNvSpPr>
            <a:spLocks noGrp="1" noRot="1" noChangeAspect="1"/>
          </p:cNvSpPr>
          <p:nvPr>
            <p:ph type="sldImg"/>
          </p:nvPr>
        </p:nvSpPr>
        <p:spPr>
          <a:xfrm>
            <a:off x="942975" y="811213"/>
            <a:ext cx="5672138" cy="4010025"/>
          </a:xfrm>
          <a:prstGeom prst="rect">
            <a:avLst/>
          </a:prstGeom>
        </p:spPr>
        <p:txBody>
          <a:bodyPr lIns="0" tIns="0" rIns="0" bIns="0" anchor="ctr">
            <a:noAutofit/>
          </a:bodyPr>
          <a:lstStyle/>
          <a:p>
            <a:pPr algn="ctr"/>
            <a:r>
              <a:rPr lang="fr-FR" sz="4400" b="0" strike="noStrike" spc="-1">
                <a:latin typeface="Arial"/>
              </a:rPr>
              <a:t>Cliquez pour déplacer la diapo</a:t>
            </a:r>
          </a:p>
        </p:txBody>
      </p:sp>
      <p:sp>
        <p:nvSpPr>
          <p:cNvPr id="234" name="PlaceHolder 2"/>
          <p:cNvSpPr>
            <a:spLocks noGrp="1"/>
          </p:cNvSpPr>
          <p:nvPr>
            <p:ph type="body"/>
          </p:nvPr>
        </p:nvSpPr>
        <p:spPr>
          <a:xfrm>
            <a:off x="756000" y="5078520"/>
            <a:ext cx="6047640" cy="4811040"/>
          </a:xfrm>
          <a:prstGeom prst="rect">
            <a:avLst/>
          </a:prstGeom>
        </p:spPr>
        <p:txBody>
          <a:bodyPr lIns="0" tIns="0" rIns="0" bIns="0">
            <a:noAutofit/>
          </a:bodyPr>
          <a:lstStyle/>
          <a:p>
            <a:r>
              <a:rPr lang="fr-FR" sz="2000" b="0" strike="noStrike" spc="-1">
                <a:latin typeface="Arial"/>
              </a:rPr>
              <a:t>Cliquez pour modifier le format des notes</a:t>
            </a:r>
          </a:p>
        </p:txBody>
      </p:sp>
      <p:sp>
        <p:nvSpPr>
          <p:cNvPr id="235" name="PlaceHolder 3"/>
          <p:cNvSpPr>
            <a:spLocks noGrp="1"/>
          </p:cNvSpPr>
          <p:nvPr>
            <p:ph type="hdr"/>
          </p:nvPr>
        </p:nvSpPr>
        <p:spPr>
          <a:xfrm>
            <a:off x="0" y="0"/>
            <a:ext cx="3280680" cy="534240"/>
          </a:xfrm>
          <a:prstGeom prst="rect">
            <a:avLst/>
          </a:prstGeom>
        </p:spPr>
        <p:txBody>
          <a:bodyPr lIns="0" tIns="0" rIns="0" bIns="0">
            <a:noAutofit/>
          </a:bodyPr>
          <a:lstStyle/>
          <a:p>
            <a:r>
              <a:rPr lang="fr-FR" sz="1500" b="0" strike="noStrike" spc="-1">
                <a:latin typeface="Times New Roman"/>
              </a:rPr>
              <a:t>&lt;en-tête&gt;</a:t>
            </a:r>
          </a:p>
        </p:txBody>
      </p:sp>
      <p:sp>
        <p:nvSpPr>
          <p:cNvPr id="236" name="PlaceHolder 4"/>
          <p:cNvSpPr>
            <a:spLocks noGrp="1"/>
          </p:cNvSpPr>
          <p:nvPr>
            <p:ph type="dt"/>
          </p:nvPr>
        </p:nvSpPr>
        <p:spPr>
          <a:xfrm>
            <a:off x="4278961" y="0"/>
            <a:ext cx="3280680" cy="534240"/>
          </a:xfrm>
          <a:prstGeom prst="rect">
            <a:avLst/>
          </a:prstGeom>
        </p:spPr>
        <p:txBody>
          <a:bodyPr lIns="0" tIns="0" rIns="0" bIns="0">
            <a:noAutofit/>
          </a:bodyPr>
          <a:lstStyle/>
          <a:p>
            <a:pPr algn="r"/>
            <a:r>
              <a:rPr lang="fr-FR" sz="1500" b="0" strike="noStrike" spc="-1">
                <a:latin typeface="Times New Roman"/>
              </a:rPr>
              <a:t>&lt;date/heure&gt;</a:t>
            </a:r>
          </a:p>
        </p:txBody>
      </p:sp>
      <p:sp>
        <p:nvSpPr>
          <p:cNvPr id="237" name="PlaceHolder 5"/>
          <p:cNvSpPr>
            <a:spLocks noGrp="1"/>
          </p:cNvSpPr>
          <p:nvPr>
            <p:ph type="ftr"/>
          </p:nvPr>
        </p:nvSpPr>
        <p:spPr>
          <a:xfrm>
            <a:off x="0" y="10157400"/>
            <a:ext cx="3280680" cy="534240"/>
          </a:xfrm>
          <a:prstGeom prst="rect">
            <a:avLst/>
          </a:prstGeom>
        </p:spPr>
        <p:txBody>
          <a:bodyPr lIns="0" tIns="0" rIns="0" bIns="0" anchor="b">
            <a:noAutofit/>
          </a:bodyPr>
          <a:lstStyle/>
          <a:p>
            <a:r>
              <a:rPr lang="fr-FR" sz="1500" b="0" strike="noStrike" spc="-1">
                <a:latin typeface="Times New Roman"/>
              </a:rPr>
              <a:t>&lt;pied de page&gt;</a:t>
            </a:r>
          </a:p>
        </p:txBody>
      </p:sp>
      <p:sp>
        <p:nvSpPr>
          <p:cNvPr id="238" name="PlaceHolder 6"/>
          <p:cNvSpPr>
            <a:spLocks noGrp="1"/>
          </p:cNvSpPr>
          <p:nvPr>
            <p:ph type="sldNum"/>
          </p:nvPr>
        </p:nvSpPr>
        <p:spPr>
          <a:xfrm>
            <a:off x="4278961" y="10157400"/>
            <a:ext cx="3280680" cy="534240"/>
          </a:xfrm>
          <a:prstGeom prst="rect">
            <a:avLst/>
          </a:prstGeom>
        </p:spPr>
        <p:txBody>
          <a:bodyPr lIns="0" tIns="0" rIns="0" bIns="0" anchor="b">
            <a:noAutofit/>
          </a:bodyPr>
          <a:lstStyle/>
          <a:p>
            <a:pPr algn="r"/>
            <a:fld id="{02D05670-ACDC-4586-BB03-60986BA2AB82}" type="slidenum">
              <a:rPr lang="fr-FR" sz="1500" b="0" strike="noStrike" spc="-1">
                <a:latin typeface="Times New Roman"/>
              </a:rPr>
              <a:t>‹N°›</a:t>
            </a:fld>
            <a:endParaRPr lang="fr-FR" sz="1500" b="0" strike="noStrike" spc="-1">
              <a:latin typeface="Times New Roman"/>
            </a:endParaRPr>
          </a:p>
        </p:txBody>
      </p:sp>
    </p:spTree>
    <p:extLst>
      <p:ext uri="{BB962C8B-B14F-4D97-AF65-F5344CB8AC3E}">
        <p14:creationId xmlns:p14="http://schemas.microsoft.com/office/powerpoint/2010/main" val="3574126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CustomShape 1"/>
          <p:cNvSpPr/>
          <p:nvPr/>
        </p:nvSpPr>
        <p:spPr>
          <a:xfrm>
            <a:off x="4015440" y="9718921"/>
            <a:ext cx="3044160" cy="545040"/>
          </a:xfrm>
          <a:prstGeom prst="rect">
            <a:avLst/>
          </a:prstGeom>
          <a:noFill/>
          <a:ln w="9360">
            <a:noFill/>
          </a:ln>
        </p:spPr>
        <p:style>
          <a:lnRef idx="0">
            <a:scrgbClr r="0" g="0" b="0"/>
          </a:lnRef>
          <a:fillRef idx="0">
            <a:scrgbClr r="0" g="0" b="0"/>
          </a:fillRef>
          <a:effectRef idx="0">
            <a:scrgbClr r="0" g="0" b="0"/>
          </a:effectRef>
          <a:fontRef idx="minor"/>
        </p:style>
      </p:sp>
      <p:sp>
        <p:nvSpPr>
          <p:cNvPr id="435" name="PlaceHolder 2"/>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Tree>
    <p:extLst>
      <p:ext uri="{BB962C8B-B14F-4D97-AF65-F5344CB8AC3E}">
        <p14:creationId xmlns:p14="http://schemas.microsoft.com/office/powerpoint/2010/main" val="727193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PlaceHolder 1"/>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
        <p:nvSpPr>
          <p:cNvPr id="437" name="CustomShape 2"/>
          <p:cNvSpPr/>
          <p:nvPr/>
        </p:nvSpPr>
        <p:spPr>
          <a:xfrm>
            <a:off x="4015440" y="9718921"/>
            <a:ext cx="3044160" cy="54504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326346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PlaceHolder 1"/>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
        <p:nvSpPr>
          <p:cNvPr id="439" name="CustomShape 2"/>
          <p:cNvSpPr/>
          <p:nvPr/>
        </p:nvSpPr>
        <p:spPr>
          <a:xfrm>
            <a:off x="4015440" y="9718921"/>
            <a:ext cx="3044160" cy="54504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51667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PlaceHolder 1"/>
          <p:cNvSpPr>
            <a:spLocks noGrp="1" noRot="1" noChangeAspect="1"/>
          </p:cNvSpPr>
          <p:nvPr>
            <p:ph type="sldImg"/>
          </p:nvPr>
        </p:nvSpPr>
        <p:spPr>
          <a:xfrm>
            <a:off x="895350" y="790575"/>
            <a:ext cx="5357813" cy="3789363"/>
          </a:xfrm>
          <a:prstGeom prst="rect">
            <a:avLst/>
          </a:prstGeom>
        </p:spPr>
      </p:sp>
      <p:sp>
        <p:nvSpPr>
          <p:cNvPr id="441" name="PlaceHolder 2"/>
          <p:cNvSpPr>
            <a:spLocks noGrp="1"/>
          </p:cNvSpPr>
          <p:nvPr>
            <p:ph type="body"/>
          </p:nvPr>
        </p:nvSpPr>
        <p:spPr>
          <a:xfrm>
            <a:off x="963000" y="4898520"/>
            <a:ext cx="5218201" cy="4580280"/>
          </a:xfrm>
          <a:prstGeom prst="rect">
            <a:avLst/>
          </a:prstGeom>
        </p:spPr>
        <p:txBody>
          <a:bodyPr lIns="92153" tIns="46076" rIns="92153" bIns="46076">
            <a:normAutofit/>
          </a:bodyPr>
          <a:lstStyle/>
          <a:p>
            <a:endParaRPr lang="fr-FR" sz="2000" spc="-1">
              <a:latin typeface="Arial"/>
            </a:endParaRPr>
          </a:p>
        </p:txBody>
      </p:sp>
      <p:sp>
        <p:nvSpPr>
          <p:cNvPr id="442" name="CustomShape 3"/>
          <p:cNvSpPr/>
          <p:nvPr/>
        </p:nvSpPr>
        <p:spPr>
          <a:xfrm>
            <a:off x="4015081" y="9718560"/>
            <a:ext cx="3049560" cy="550440"/>
          </a:xfrm>
          <a:prstGeom prst="rect">
            <a:avLst/>
          </a:prstGeom>
          <a:noFill/>
          <a:ln w="9360">
            <a:noFill/>
          </a:ln>
        </p:spPr>
        <p:style>
          <a:lnRef idx="0">
            <a:scrgbClr r="0" g="0" b="0"/>
          </a:lnRef>
          <a:fillRef idx="0">
            <a:scrgbClr r="0" g="0" b="0"/>
          </a:fillRef>
          <a:effectRef idx="0">
            <a:scrgbClr r="0" g="0" b="0"/>
          </a:effectRef>
          <a:fontRef idx="minor"/>
        </p:style>
        <p:txBody>
          <a:bodyPr lIns="92153" tIns="46076" rIns="92153" bIns="46076" anchor="b">
            <a:noAutofit/>
          </a:bodyPr>
          <a:lstStyle/>
          <a:p>
            <a:pPr algn="r">
              <a:lnSpc>
                <a:spcPct val="100000"/>
              </a:lnSpc>
            </a:pPr>
            <a:fld id="{A13680B2-D43E-4858-A22A-17E79514DCBD}" type="slidenum">
              <a:rPr lang="fr-FR" sz="1200" spc="-1">
                <a:solidFill>
                  <a:srgbClr val="000000"/>
                </a:solidFill>
                <a:latin typeface="Arial"/>
                <a:ea typeface="ＭＳ Ｐゴシック"/>
              </a:rPr>
              <a:t>5</a:t>
            </a:fld>
            <a:endParaRPr lang="fr-FR" sz="1200" spc="-1">
              <a:latin typeface="Arial"/>
            </a:endParaRPr>
          </a:p>
        </p:txBody>
      </p:sp>
    </p:spTree>
    <p:extLst>
      <p:ext uri="{BB962C8B-B14F-4D97-AF65-F5344CB8AC3E}">
        <p14:creationId xmlns:p14="http://schemas.microsoft.com/office/powerpoint/2010/main" val="4052080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PlaceHolder 1"/>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
        <p:nvSpPr>
          <p:cNvPr id="444" name="CustomShape 2"/>
          <p:cNvSpPr/>
          <p:nvPr/>
        </p:nvSpPr>
        <p:spPr>
          <a:xfrm>
            <a:off x="4015440" y="9718921"/>
            <a:ext cx="3044160" cy="54504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2484989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PlaceHolder 1"/>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
        <p:nvSpPr>
          <p:cNvPr id="446" name="CustomShape 2"/>
          <p:cNvSpPr/>
          <p:nvPr/>
        </p:nvSpPr>
        <p:spPr>
          <a:xfrm>
            <a:off x="4015440" y="9718921"/>
            <a:ext cx="3044160" cy="54504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76286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PlaceHolder 1"/>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
        <p:nvSpPr>
          <p:cNvPr id="448" name="CustomShape 2"/>
          <p:cNvSpPr/>
          <p:nvPr/>
        </p:nvSpPr>
        <p:spPr>
          <a:xfrm>
            <a:off x="4015440" y="9718921"/>
            <a:ext cx="3044160" cy="54504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1439944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PlaceHolder 1"/>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
        <p:nvSpPr>
          <p:cNvPr id="450" name="CustomShape 2"/>
          <p:cNvSpPr/>
          <p:nvPr/>
        </p:nvSpPr>
        <p:spPr>
          <a:xfrm>
            <a:off x="4015440" y="9718921"/>
            <a:ext cx="3044160" cy="54504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3754570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PlaceHolder 1"/>
          <p:cNvSpPr>
            <a:spLocks noGrp="1"/>
          </p:cNvSpPr>
          <p:nvPr>
            <p:ph type="body"/>
          </p:nvPr>
        </p:nvSpPr>
        <p:spPr>
          <a:xfrm>
            <a:off x="922321" y="4751641"/>
            <a:ext cx="4990680" cy="4436640"/>
          </a:xfrm>
          <a:prstGeom prst="rect">
            <a:avLst/>
          </a:prstGeom>
        </p:spPr>
        <p:txBody>
          <a:bodyPr lIns="92153" tIns="46076" rIns="92153" bIns="46076">
            <a:noAutofit/>
          </a:bodyPr>
          <a:lstStyle/>
          <a:p>
            <a:endParaRPr lang="fr-FR" sz="2000" spc="-1">
              <a:latin typeface="Arial"/>
            </a:endParaRPr>
          </a:p>
        </p:txBody>
      </p:sp>
      <p:sp>
        <p:nvSpPr>
          <p:cNvPr id="452" name="CustomShape 2"/>
          <p:cNvSpPr/>
          <p:nvPr/>
        </p:nvSpPr>
        <p:spPr>
          <a:xfrm>
            <a:off x="3844800" y="9426600"/>
            <a:ext cx="2914560" cy="52812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3663072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PlaceHolder 1"/>
          <p:cNvSpPr>
            <a:spLocks noGrp="1"/>
          </p:cNvSpPr>
          <p:nvPr>
            <p:ph type="body"/>
          </p:nvPr>
        </p:nvSpPr>
        <p:spPr>
          <a:xfrm>
            <a:off x="922321" y="4751641"/>
            <a:ext cx="4990680" cy="4436640"/>
          </a:xfrm>
          <a:prstGeom prst="rect">
            <a:avLst/>
          </a:prstGeom>
        </p:spPr>
        <p:txBody>
          <a:bodyPr lIns="92153" tIns="46076" rIns="92153" bIns="46076">
            <a:noAutofit/>
          </a:bodyPr>
          <a:lstStyle/>
          <a:p>
            <a:endParaRPr lang="fr-FR" sz="2000" spc="-1">
              <a:latin typeface="Arial"/>
            </a:endParaRPr>
          </a:p>
        </p:txBody>
      </p:sp>
      <p:sp>
        <p:nvSpPr>
          <p:cNvPr id="454" name="CustomShape 2"/>
          <p:cNvSpPr/>
          <p:nvPr/>
        </p:nvSpPr>
        <p:spPr>
          <a:xfrm>
            <a:off x="3844800" y="9426600"/>
            <a:ext cx="2914560" cy="528120"/>
          </a:xfrm>
          <a:prstGeom prst="rect">
            <a:avLst/>
          </a:prstGeom>
          <a:noFill/>
          <a:ln w="9360">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908731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PlaceHolder 1"/>
          <p:cNvSpPr>
            <a:spLocks noGrp="1"/>
          </p:cNvSpPr>
          <p:nvPr>
            <p:ph type="body"/>
          </p:nvPr>
        </p:nvSpPr>
        <p:spPr>
          <a:xfrm>
            <a:off x="0" y="1"/>
            <a:ext cx="12304440" cy="12147120"/>
          </a:xfrm>
          <a:prstGeom prst="rect">
            <a:avLst/>
          </a:prstGeom>
        </p:spPr>
        <p:txBody>
          <a:bodyPr lIns="93232" tIns="46797" rIns="93232" bIns="46797">
            <a:noAutofit/>
          </a:bodyPr>
          <a:lstStyle/>
          <a:p>
            <a:endParaRPr lang="fr-FR" sz="2000" spc="-1">
              <a:latin typeface="Arial"/>
            </a:endParaRPr>
          </a:p>
        </p:txBody>
      </p:sp>
      <p:sp>
        <p:nvSpPr>
          <p:cNvPr id="456" name="CustomShape 2"/>
          <p:cNvSpPr/>
          <p:nvPr/>
        </p:nvSpPr>
        <p:spPr>
          <a:xfrm>
            <a:off x="0" y="1"/>
            <a:ext cx="12304440" cy="12147120"/>
          </a:xfrm>
          <a:prstGeom prst="rect">
            <a:avLst/>
          </a:prstGeom>
          <a:noFill/>
          <a:ln>
            <a:no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416689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CustomShape 1"/>
          <p:cNvSpPr/>
          <p:nvPr/>
        </p:nvSpPr>
        <p:spPr>
          <a:xfrm>
            <a:off x="4020480" y="9720720"/>
            <a:ext cx="3069000" cy="504000"/>
          </a:xfrm>
          <a:prstGeom prst="rect">
            <a:avLst/>
          </a:prstGeom>
          <a:noFill/>
          <a:ln>
            <a:noFill/>
          </a:ln>
        </p:spPr>
        <p:style>
          <a:lnRef idx="0">
            <a:scrgbClr r="0" g="0" b="0"/>
          </a:lnRef>
          <a:fillRef idx="0">
            <a:scrgbClr r="0" g="0" b="0"/>
          </a:fillRef>
          <a:effectRef idx="0">
            <a:scrgbClr r="0" g="0" b="0"/>
          </a:effectRef>
          <a:fontRef idx="minor"/>
        </p:style>
      </p:sp>
      <p:sp>
        <p:nvSpPr>
          <p:cNvPr id="458" name="PlaceHolder 2"/>
          <p:cNvSpPr>
            <a:spLocks noGrp="1"/>
          </p:cNvSpPr>
          <p:nvPr>
            <p:ph type="body"/>
          </p:nvPr>
        </p:nvSpPr>
        <p:spPr>
          <a:xfrm>
            <a:off x="963360" y="4898880"/>
            <a:ext cx="5212440" cy="4574520"/>
          </a:xfrm>
          <a:prstGeom prst="rect">
            <a:avLst/>
          </a:prstGeom>
        </p:spPr>
        <p:txBody>
          <a:bodyPr lIns="95392" tIns="47876" rIns="95392" bIns="47876">
            <a:noAutofit/>
          </a:bodyPr>
          <a:lstStyle/>
          <a:p>
            <a:endParaRPr lang="fr-FR" sz="2000" spc="-1">
              <a:latin typeface="Arial"/>
            </a:endParaRPr>
          </a:p>
        </p:txBody>
      </p:sp>
    </p:spTree>
    <p:extLst>
      <p:ext uri="{BB962C8B-B14F-4D97-AF65-F5344CB8AC3E}">
        <p14:creationId xmlns:p14="http://schemas.microsoft.com/office/powerpoint/2010/main" val="3199776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6"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7" name="PlaceHolder 2"/>
          <p:cNvSpPr>
            <a:spLocks noGrp="1"/>
          </p:cNvSpPr>
          <p:nvPr>
            <p:ph type="subTitle"/>
          </p:nvPr>
        </p:nvSpPr>
        <p:spPr>
          <a:xfrm>
            <a:off x="534240" y="1768680"/>
            <a:ext cx="9622080" cy="43840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9"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1"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22"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3"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 name="PlaceHolder 1"/>
          <p:cNvSpPr>
            <a:spLocks noGrp="1"/>
          </p:cNvSpPr>
          <p:nvPr>
            <p:ph type="subTitle"/>
          </p:nvPr>
        </p:nvSpPr>
        <p:spPr>
          <a:xfrm>
            <a:off x="534240" y="301320"/>
            <a:ext cx="9622080" cy="58503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6"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27"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
        <p:nvSpPr>
          <p:cNvPr id="28"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30"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31"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32"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34"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35"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36"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38"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fr-FR" sz="3200" b="0" strike="noStrike" spc="-1">
              <a:latin typeface="Arial"/>
            </a:endParaRPr>
          </a:p>
        </p:txBody>
      </p:sp>
      <p:sp>
        <p:nvSpPr>
          <p:cNvPr id="39"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41"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42"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43"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
        <p:nvSpPr>
          <p:cNvPr id="44"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46"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47"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fr-FR" sz="3200" b="0" strike="noStrike" spc="-1">
              <a:latin typeface="Arial"/>
            </a:endParaRPr>
          </a:p>
        </p:txBody>
      </p:sp>
      <p:sp>
        <p:nvSpPr>
          <p:cNvPr id="48"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49"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fr-FR" sz="3200" b="0" strike="noStrike" spc="-1">
              <a:latin typeface="Arial"/>
            </a:endParaRPr>
          </a:p>
        </p:txBody>
      </p:sp>
      <p:sp>
        <p:nvSpPr>
          <p:cNvPr id="50"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fr-FR" sz="3200" b="0" strike="noStrike" spc="-1">
              <a:latin typeface="Arial"/>
            </a:endParaRPr>
          </a:p>
        </p:txBody>
      </p:sp>
      <p:sp>
        <p:nvSpPr>
          <p:cNvPr id="51"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0"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61" name="PlaceHolder 2"/>
          <p:cNvSpPr>
            <a:spLocks noGrp="1"/>
          </p:cNvSpPr>
          <p:nvPr>
            <p:ph type="subTitle"/>
          </p:nvPr>
        </p:nvSpPr>
        <p:spPr>
          <a:xfrm>
            <a:off x="534240" y="1768680"/>
            <a:ext cx="9622080" cy="43840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63"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65"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66"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7"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8" name="PlaceHolder 1"/>
          <p:cNvSpPr>
            <a:spLocks noGrp="1"/>
          </p:cNvSpPr>
          <p:nvPr>
            <p:ph type="subTitle"/>
          </p:nvPr>
        </p:nvSpPr>
        <p:spPr>
          <a:xfrm>
            <a:off x="534240" y="301320"/>
            <a:ext cx="9622080" cy="58503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70"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71"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
        <p:nvSpPr>
          <p:cNvPr id="72"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74"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75"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76"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78"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79"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80"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82"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fr-FR" sz="3200" b="0" strike="noStrike" spc="-1">
              <a:latin typeface="Arial"/>
            </a:endParaRPr>
          </a:p>
        </p:txBody>
      </p:sp>
      <p:sp>
        <p:nvSpPr>
          <p:cNvPr id="83"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85"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86"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87"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
        <p:nvSpPr>
          <p:cNvPr id="88"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90"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91"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fr-FR" sz="3200" b="0" strike="noStrike" spc="-1">
              <a:latin typeface="Arial"/>
            </a:endParaRPr>
          </a:p>
        </p:txBody>
      </p:sp>
      <p:sp>
        <p:nvSpPr>
          <p:cNvPr id="92"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93"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fr-FR" sz="3200" b="0" strike="noStrike" spc="-1">
              <a:latin typeface="Arial"/>
            </a:endParaRPr>
          </a:p>
        </p:txBody>
      </p:sp>
      <p:sp>
        <p:nvSpPr>
          <p:cNvPr id="94"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fr-FR" sz="3200" b="0" strike="noStrike" spc="-1">
              <a:latin typeface="Arial"/>
            </a:endParaRPr>
          </a:p>
        </p:txBody>
      </p:sp>
      <p:sp>
        <p:nvSpPr>
          <p:cNvPr id="95"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4"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05" name="PlaceHolder 2"/>
          <p:cNvSpPr>
            <a:spLocks noGrp="1"/>
          </p:cNvSpPr>
          <p:nvPr>
            <p:ph type="subTitle"/>
          </p:nvPr>
        </p:nvSpPr>
        <p:spPr>
          <a:xfrm>
            <a:off x="534240" y="1768680"/>
            <a:ext cx="9622080" cy="43840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07"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09"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110"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1"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2" name="PlaceHolder 1"/>
          <p:cNvSpPr>
            <a:spLocks noGrp="1"/>
          </p:cNvSpPr>
          <p:nvPr>
            <p:ph type="subTitle"/>
          </p:nvPr>
        </p:nvSpPr>
        <p:spPr>
          <a:xfrm>
            <a:off x="534240" y="301320"/>
            <a:ext cx="9622080" cy="58503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14"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115"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
        <p:nvSpPr>
          <p:cNvPr id="116"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18"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119"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120"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22"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123"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124"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26"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fr-FR" sz="3200" b="0" strike="noStrike" spc="-1">
              <a:latin typeface="Arial"/>
            </a:endParaRPr>
          </a:p>
        </p:txBody>
      </p:sp>
      <p:sp>
        <p:nvSpPr>
          <p:cNvPr id="127"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29"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130"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131"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
        <p:nvSpPr>
          <p:cNvPr id="132"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34"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135"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fr-FR" sz="3200" b="0" strike="noStrike" spc="-1">
              <a:latin typeface="Arial"/>
            </a:endParaRPr>
          </a:p>
        </p:txBody>
      </p:sp>
      <p:sp>
        <p:nvSpPr>
          <p:cNvPr id="136"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137"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fr-FR" sz="3200" b="0" strike="noStrike" spc="-1">
              <a:latin typeface="Arial"/>
            </a:endParaRPr>
          </a:p>
        </p:txBody>
      </p:sp>
      <p:sp>
        <p:nvSpPr>
          <p:cNvPr id="138"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fr-FR" sz="3200" b="0" strike="noStrike" spc="-1">
              <a:latin typeface="Arial"/>
            </a:endParaRPr>
          </a:p>
        </p:txBody>
      </p:sp>
      <p:sp>
        <p:nvSpPr>
          <p:cNvPr id="139"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9"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50" name="PlaceHolder 2"/>
          <p:cNvSpPr>
            <a:spLocks noGrp="1"/>
          </p:cNvSpPr>
          <p:nvPr>
            <p:ph type="subTitle"/>
          </p:nvPr>
        </p:nvSpPr>
        <p:spPr>
          <a:xfrm>
            <a:off x="534240" y="1768680"/>
            <a:ext cx="9622080" cy="43840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52"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54"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155"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6"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7" name="PlaceHolder 1"/>
          <p:cNvSpPr>
            <a:spLocks noGrp="1"/>
          </p:cNvSpPr>
          <p:nvPr>
            <p:ph type="subTitle"/>
          </p:nvPr>
        </p:nvSpPr>
        <p:spPr>
          <a:xfrm>
            <a:off x="534240" y="301320"/>
            <a:ext cx="9622080" cy="58503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59"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160"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
        <p:nvSpPr>
          <p:cNvPr id="161"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63"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164"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165"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67"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168"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169"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71"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fr-FR" sz="3200" b="0" strike="noStrike" spc="-1">
              <a:latin typeface="Arial"/>
            </a:endParaRPr>
          </a:p>
        </p:txBody>
      </p:sp>
      <p:sp>
        <p:nvSpPr>
          <p:cNvPr id="172"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74"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175"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176"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
        <p:nvSpPr>
          <p:cNvPr id="177"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79"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180"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fr-FR" sz="3200" b="0" strike="noStrike" spc="-1">
              <a:latin typeface="Arial"/>
            </a:endParaRPr>
          </a:p>
        </p:txBody>
      </p:sp>
      <p:sp>
        <p:nvSpPr>
          <p:cNvPr id="181"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182"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fr-FR" sz="3200" b="0" strike="noStrike" spc="-1">
              <a:latin typeface="Arial"/>
            </a:endParaRPr>
          </a:p>
        </p:txBody>
      </p:sp>
      <p:sp>
        <p:nvSpPr>
          <p:cNvPr id="183"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fr-FR" sz="3200" b="0" strike="noStrike" spc="-1">
              <a:latin typeface="Arial"/>
            </a:endParaRPr>
          </a:p>
        </p:txBody>
      </p:sp>
      <p:sp>
        <p:nvSpPr>
          <p:cNvPr id="184"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97"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198" name="PlaceHolder 2"/>
          <p:cNvSpPr>
            <a:spLocks noGrp="1"/>
          </p:cNvSpPr>
          <p:nvPr>
            <p:ph type="subTitle"/>
          </p:nvPr>
        </p:nvSpPr>
        <p:spPr>
          <a:xfrm>
            <a:off x="534240" y="1768680"/>
            <a:ext cx="9622080" cy="43840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00" name="PlaceHolder 2"/>
          <p:cNvSpPr>
            <a:spLocks noGrp="1"/>
          </p:cNvSpPr>
          <p:nvPr>
            <p:ph type="body"/>
          </p:nvPr>
        </p:nvSpPr>
        <p:spPr>
          <a:xfrm>
            <a:off x="534240" y="1768680"/>
            <a:ext cx="96220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02"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203"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04"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5" name="PlaceHolder 1"/>
          <p:cNvSpPr>
            <a:spLocks noGrp="1"/>
          </p:cNvSpPr>
          <p:nvPr>
            <p:ph type="subTitle"/>
          </p:nvPr>
        </p:nvSpPr>
        <p:spPr>
          <a:xfrm>
            <a:off x="534240" y="301320"/>
            <a:ext cx="9622080" cy="585036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07"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208" name="PlaceHolder 3"/>
          <p:cNvSpPr>
            <a:spLocks noGrp="1"/>
          </p:cNvSpPr>
          <p:nvPr>
            <p:ph type="body"/>
          </p:nvPr>
        </p:nvSpPr>
        <p:spPr>
          <a:xfrm>
            <a:off x="5464800" y="1768680"/>
            <a:ext cx="4695480" cy="4384080"/>
          </a:xfrm>
          <a:prstGeom prst="rect">
            <a:avLst/>
          </a:prstGeom>
        </p:spPr>
        <p:txBody>
          <a:bodyPr lIns="0" tIns="0" rIns="0" bIns="0">
            <a:normAutofit/>
          </a:bodyPr>
          <a:lstStyle/>
          <a:p>
            <a:endParaRPr lang="fr-FR" sz="3200" b="0" strike="noStrike" spc="-1">
              <a:latin typeface="Arial"/>
            </a:endParaRPr>
          </a:p>
        </p:txBody>
      </p:sp>
      <p:sp>
        <p:nvSpPr>
          <p:cNvPr id="209"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0"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11" name="PlaceHolder 2"/>
          <p:cNvSpPr>
            <a:spLocks noGrp="1"/>
          </p:cNvSpPr>
          <p:nvPr>
            <p:ph type="body"/>
          </p:nvPr>
        </p:nvSpPr>
        <p:spPr>
          <a:xfrm>
            <a:off x="534240" y="1768680"/>
            <a:ext cx="4695480" cy="4384080"/>
          </a:xfrm>
          <a:prstGeom prst="rect">
            <a:avLst/>
          </a:prstGeom>
        </p:spPr>
        <p:txBody>
          <a:bodyPr lIns="0" tIns="0" rIns="0" bIns="0">
            <a:normAutofit/>
          </a:bodyPr>
          <a:lstStyle/>
          <a:p>
            <a:endParaRPr lang="fr-FR" sz="3200" b="0" strike="noStrike" spc="-1">
              <a:latin typeface="Arial"/>
            </a:endParaRPr>
          </a:p>
        </p:txBody>
      </p:sp>
      <p:sp>
        <p:nvSpPr>
          <p:cNvPr id="212"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213" name="PlaceHolder 4"/>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15"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216"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217" name="PlaceHolder 4"/>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18"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19" name="PlaceHolder 2"/>
          <p:cNvSpPr>
            <a:spLocks noGrp="1"/>
          </p:cNvSpPr>
          <p:nvPr>
            <p:ph type="body"/>
          </p:nvPr>
        </p:nvSpPr>
        <p:spPr>
          <a:xfrm>
            <a:off x="534240" y="1768680"/>
            <a:ext cx="9622080" cy="2090880"/>
          </a:xfrm>
          <a:prstGeom prst="rect">
            <a:avLst/>
          </a:prstGeom>
        </p:spPr>
        <p:txBody>
          <a:bodyPr lIns="0" tIns="0" rIns="0" bIns="0">
            <a:normAutofit/>
          </a:bodyPr>
          <a:lstStyle/>
          <a:p>
            <a:endParaRPr lang="fr-FR" sz="3200" b="0" strike="noStrike" spc="-1">
              <a:latin typeface="Arial"/>
            </a:endParaRPr>
          </a:p>
        </p:txBody>
      </p:sp>
      <p:sp>
        <p:nvSpPr>
          <p:cNvPr id="220" name="PlaceHolder 3"/>
          <p:cNvSpPr>
            <a:spLocks noGrp="1"/>
          </p:cNvSpPr>
          <p:nvPr>
            <p:ph type="body"/>
          </p:nvPr>
        </p:nvSpPr>
        <p:spPr>
          <a:xfrm>
            <a:off x="534240" y="4058640"/>
            <a:ext cx="96220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22" name="PlaceHolder 2"/>
          <p:cNvSpPr>
            <a:spLocks noGrp="1"/>
          </p:cNvSpPr>
          <p:nvPr>
            <p:ph type="body"/>
          </p:nvPr>
        </p:nvSpPr>
        <p:spPr>
          <a:xfrm>
            <a:off x="534240" y="1768680"/>
            <a:ext cx="4695480" cy="2090880"/>
          </a:xfrm>
          <a:prstGeom prst="rect">
            <a:avLst/>
          </a:prstGeom>
        </p:spPr>
        <p:txBody>
          <a:bodyPr lIns="0" tIns="0" rIns="0" bIns="0">
            <a:normAutofit/>
          </a:bodyPr>
          <a:lstStyle/>
          <a:p>
            <a:endParaRPr lang="fr-FR" sz="3200" b="0" strike="noStrike" spc="-1">
              <a:latin typeface="Arial"/>
            </a:endParaRPr>
          </a:p>
        </p:txBody>
      </p:sp>
      <p:sp>
        <p:nvSpPr>
          <p:cNvPr id="223" name="PlaceHolder 3"/>
          <p:cNvSpPr>
            <a:spLocks noGrp="1"/>
          </p:cNvSpPr>
          <p:nvPr>
            <p:ph type="body"/>
          </p:nvPr>
        </p:nvSpPr>
        <p:spPr>
          <a:xfrm>
            <a:off x="5464800" y="1768680"/>
            <a:ext cx="4695480" cy="2090880"/>
          </a:xfrm>
          <a:prstGeom prst="rect">
            <a:avLst/>
          </a:prstGeom>
        </p:spPr>
        <p:txBody>
          <a:bodyPr lIns="0" tIns="0" rIns="0" bIns="0">
            <a:normAutofit/>
          </a:bodyPr>
          <a:lstStyle/>
          <a:p>
            <a:endParaRPr lang="fr-FR" sz="3200" b="0" strike="noStrike" spc="-1">
              <a:latin typeface="Arial"/>
            </a:endParaRPr>
          </a:p>
        </p:txBody>
      </p:sp>
      <p:sp>
        <p:nvSpPr>
          <p:cNvPr id="224" name="PlaceHolder 4"/>
          <p:cNvSpPr>
            <a:spLocks noGrp="1"/>
          </p:cNvSpPr>
          <p:nvPr>
            <p:ph type="body"/>
          </p:nvPr>
        </p:nvSpPr>
        <p:spPr>
          <a:xfrm>
            <a:off x="534240" y="4058640"/>
            <a:ext cx="4695480" cy="2090880"/>
          </a:xfrm>
          <a:prstGeom prst="rect">
            <a:avLst/>
          </a:prstGeom>
        </p:spPr>
        <p:txBody>
          <a:bodyPr lIns="0" tIns="0" rIns="0" bIns="0">
            <a:normAutofit/>
          </a:bodyPr>
          <a:lstStyle/>
          <a:p>
            <a:endParaRPr lang="fr-FR" sz="3200" b="0" strike="noStrike" spc="-1">
              <a:latin typeface="Arial"/>
            </a:endParaRPr>
          </a:p>
        </p:txBody>
      </p:sp>
      <p:sp>
        <p:nvSpPr>
          <p:cNvPr id="225" name="PlaceHolder 5"/>
          <p:cNvSpPr>
            <a:spLocks noGrp="1"/>
          </p:cNvSpPr>
          <p:nvPr>
            <p:ph type="body"/>
          </p:nvPr>
        </p:nvSpPr>
        <p:spPr>
          <a:xfrm>
            <a:off x="5464800" y="4058640"/>
            <a:ext cx="469548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26" name="PlaceHolder 1"/>
          <p:cNvSpPr>
            <a:spLocks noGrp="1"/>
          </p:cNvSpPr>
          <p:nvPr>
            <p:ph type="title"/>
          </p:nvPr>
        </p:nvSpPr>
        <p:spPr>
          <a:xfrm>
            <a:off x="534240" y="301320"/>
            <a:ext cx="9622080" cy="1261800"/>
          </a:xfrm>
          <a:prstGeom prst="rect">
            <a:avLst/>
          </a:prstGeom>
        </p:spPr>
        <p:txBody>
          <a:bodyPr lIns="0" tIns="0" rIns="0" bIns="0" anchor="ctr">
            <a:spAutoFit/>
          </a:bodyPr>
          <a:lstStyle/>
          <a:p>
            <a:pPr algn="ctr"/>
            <a:endParaRPr lang="fr-FR" sz="4400" b="0" strike="noStrike" spc="-1">
              <a:latin typeface="Arial"/>
            </a:endParaRPr>
          </a:p>
        </p:txBody>
      </p:sp>
      <p:sp>
        <p:nvSpPr>
          <p:cNvPr id="227" name="PlaceHolder 2"/>
          <p:cNvSpPr>
            <a:spLocks noGrp="1"/>
          </p:cNvSpPr>
          <p:nvPr>
            <p:ph type="body"/>
          </p:nvPr>
        </p:nvSpPr>
        <p:spPr>
          <a:xfrm>
            <a:off x="534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228" name="PlaceHolder 3"/>
          <p:cNvSpPr>
            <a:spLocks noGrp="1"/>
          </p:cNvSpPr>
          <p:nvPr>
            <p:ph type="body"/>
          </p:nvPr>
        </p:nvSpPr>
        <p:spPr>
          <a:xfrm>
            <a:off x="3787560" y="1768680"/>
            <a:ext cx="3098160" cy="2090880"/>
          </a:xfrm>
          <a:prstGeom prst="rect">
            <a:avLst/>
          </a:prstGeom>
        </p:spPr>
        <p:txBody>
          <a:bodyPr lIns="0" tIns="0" rIns="0" bIns="0">
            <a:normAutofit/>
          </a:bodyPr>
          <a:lstStyle/>
          <a:p>
            <a:endParaRPr lang="fr-FR" sz="3200" b="0" strike="noStrike" spc="-1">
              <a:latin typeface="Arial"/>
            </a:endParaRPr>
          </a:p>
        </p:txBody>
      </p:sp>
      <p:sp>
        <p:nvSpPr>
          <p:cNvPr id="229" name="PlaceHolder 4"/>
          <p:cNvSpPr>
            <a:spLocks noGrp="1"/>
          </p:cNvSpPr>
          <p:nvPr>
            <p:ph type="body"/>
          </p:nvPr>
        </p:nvSpPr>
        <p:spPr>
          <a:xfrm>
            <a:off x="7041240" y="1768680"/>
            <a:ext cx="3098160" cy="2090880"/>
          </a:xfrm>
          <a:prstGeom prst="rect">
            <a:avLst/>
          </a:prstGeom>
        </p:spPr>
        <p:txBody>
          <a:bodyPr lIns="0" tIns="0" rIns="0" bIns="0">
            <a:normAutofit/>
          </a:bodyPr>
          <a:lstStyle/>
          <a:p>
            <a:endParaRPr lang="fr-FR" sz="3200" b="0" strike="noStrike" spc="-1">
              <a:latin typeface="Arial"/>
            </a:endParaRPr>
          </a:p>
        </p:txBody>
      </p:sp>
      <p:sp>
        <p:nvSpPr>
          <p:cNvPr id="230" name="PlaceHolder 5"/>
          <p:cNvSpPr>
            <a:spLocks noGrp="1"/>
          </p:cNvSpPr>
          <p:nvPr>
            <p:ph type="body"/>
          </p:nvPr>
        </p:nvSpPr>
        <p:spPr>
          <a:xfrm>
            <a:off x="534240" y="4058640"/>
            <a:ext cx="3098160" cy="2090880"/>
          </a:xfrm>
          <a:prstGeom prst="rect">
            <a:avLst/>
          </a:prstGeom>
        </p:spPr>
        <p:txBody>
          <a:bodyPr lIns="0" tIns="0" rIns="0" bIns="0">
            <a:normAutofit/>
          </a:bodyPr>
          <a:lstStyle/>
          <a:p>
            <a:endParaRPr lang="fr-FR" sz="3200" b="0" strike="noStrike" spc="-1">
              <a:latin typeface="Arial"/>
            </a:endParaRPr>
          </a:p>
        </p:txBody>
      </p:sp>
      <p:sp>
        <p:nvSpPr>
          <p:cNvPr id="231" name="PlaceHolder 6"/>
          <p:cNvSpPr>
            <a:spLocks noGrp="1"/>
          </p:cNvSpPr>
          <p:nvPr>
            <p:ph type="body"/>
          </p:nvPr>
        </p:nvSpPr>
        <p:spPr>
          <a:xfrm>
            <a:off x="3787560" y="4058640"/>
            <a:ext cx="3098160" cy="2090880"/>
          </a:xfrm>
          <a:prstGeom prst="rect">
            <a:avLst/>
          </a:prstGeom>
        </p:spPr>
        <p:txBody>
          <a:bodyPr lIns="0" tIns="0" rIns="0" bIns="0">
            <a:normAutofit/>
          </a:bodyPr>
          <a:lstStyle/>
          <a:p>
            <a:endParaRPr lang="fr-FR" sz="3200" b="0" strike="noStrike" spc="-1">
              <a:latin typeface="Arial"/>
            </a:endParaRPr>
          </a:p>
        </p:txBody>
      </p:sp>
      <p:sp>
        <p:nvSpPr>
          <p:cNvPr id="232" name="PlaceHolder 7"/>
          <p:cNvSpPr>
            <a:spLocks noGrp="1"/>
          </p:cNvSpPr>
          <p:nvPr>
            <p:ph type="body"/>
          </p:nvPr>
        </p:nvSpPr>
        <p:spPr>
          <a:xfrm>
            <a:off x="7041240" y="4058640"/>
            <a:ext cx="3098160" cy="20908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jpe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image" Target="../media/image6.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3.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jpe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6" Type="http://schemas.openxmlformats.org/officeDocument/2006/relationships/image" Target="../media/image3.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jpe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CustomShape 1"/>
          <p:cNvSpPr/>
          <p:nvPr/>
        </p:nvSpPr>
        <p:spPr>
          <a:xfrm>
            <a:off x="0" y="923760"/>
            <a:ext cx="10682640" cy="158760"/>
          </a:xfrm>
          <a:prstGeom prst="rect">
            <a:avLst/>
          </a:prstGeom>
          <a:solidFill>
            <a:srgbClr val="668FD5"/>
          </a:solidFill>
          <a:ln>
            <a:noFill/>
          </a:ln>
        </p:spPr>
        <p:style>
          <a:lnRef idx="0">
            <a:scrgbClr r="0" g="0" b="0"/>
          </a:lnRef>
          <a:fillRef idx="0">
            <a:scrgbClr r="0" g="0" b="0"/>
          </a:fillRef>
          <a:effectRef idx="0">
            <a:scrgbClr r="0" g="0" b="0"/>
          </a:effectRef>
          <a:fontRef idx="minor"/>
        </p:style>
      </p:sp>
      <p:sp>
        <p:nvSpPr>
          <p:cNvPr id="17" name="CustomShape 2"/>
          <p:cNvSpPr/>
          <p:nvPr/>
        </p:nvSpPr>
        <p:spPr>
          <a:xfrm>
            <a:off x="9724680" y="921960"/>
            <a:ext cx="452520" cy="1587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fld id="{A067267A-C707-49A4-BEB8-DE730212EBFA}" type="slidenum">
              <a:rPr lang="fr-FR" sz="1000" b="0" strike="noStrike" spc="-1">
                <a:solidFill>
                  <a:srgbClr val="FFFFFF"/>
                </a:solidFill>
                <a:latin typeface="Verdana"/>
                <a:ea typeface="ヒラギノ角ゴ Pro W3"/>
              </a:rPr>
              <a:t>‹N°›</a:t>
            </a:fld>
            <a:endParaRPr lang="fr-FR" sz="1000" b="0" strike="noStrike" spc="-1">
              <a:latin typeface="Arial"/>
            </a:endParaRPr>
          </a:p>
        </p:txBody>
      </p:sp>
      <p:sp>
        <p:nvSpPr>
          <p:cNvPr id="2" name="CustomShape 3"/>
          <p:cNvSpPr/>
          <p:nvPr/>
        </p:nvSpPr>
        <p:spPr>
          <a:xfrm>
            <a:off x="-29880" y="7374600"/>
            <a:ext cx="6672960" cy="153720"/>
          </a:xfrm>
          <a:prstGeom prst="rect">
            <a:avLst/>
          </a:prstGeom>
          <a:noFill/>
          <a:ln>
            <a:noFill/>
          </a:ln>
        </p:spPr>
        <p:style>
          <a:lnRef idx="0">
            <a:scrgbClr r="0" g="0" b="0"/>
          </a:lnRef>
          <a:fillRef idx="0">
            <a:scrgbClr r="0" g="0" b="0"/>
          </a:fillRef>
          <a:effectRef idx="0">
            <a:scrgbClr r="0" g="0" b="0"/>
          </a:effectRef>
          <a:fontRef idx="minor"/>
        </p:style>
      </p:sp>
      <p:pic>
        <p:nvPicPr>
          <p:cNvPr id="3" name="Picture 8"/>
          <p:cNvPicPr/>
          <p:nvPr/>
        </p:nvPicPr>
        <p:blipFill>
          <a:blip r:embed="rId14"/>
          <a:stretch/>
        </p:blipFill>
        <p:spPr>
          <a:xfrm>
            <a:off x="9618840" y="582480"/>
            <a:ext cx="941040" cy="314640"/>
          </a:xfrm>
          <a:prstGeom prst="rect">
            <a:avLst/>
          </a:prstGeom>
          <a:ln>
            <a:noFill/>
          </a:ln>
        </p:spPr>
      </p:pic>
      <p:pic>
        <p:nvPicPr>
          <p:cNvPr id="4" name="Image 13"/>
          <p:cNvPicPr/>
          <p:nvPr/>
        </p:nvPicPr>
        <p:blipFill>
          <a:blip r:embed="rId15"/>
          <a:stretch/>
        </p:blipFill>
        <p:spPr>
          <a:xfrm>
            <a:off x="9526320" y="10080"/>
            <a:ext cx="1126440" cy="180000"/>
          </a:xfrm>
          <a:prstGeom prst="rect">
            <a:avLst/>
          </a:prstGeom>
          <a:ln>
            <a:noFill/>
          </a:ln>
        </p:spPr>
      </p:pic>
      <p:pic>
        <p:nvPicPr>
          <p:cNvPr id="5" name="Image 9"/>
          <p:cNvPicPr/>
          <p:nvPr/>
        </p:nvPicPr>
        <p:blipFill>
          <a:blip r:embed="rId16"/>
          <a:stretch/>
        </p:blipFill>
        <p:spPr>
          <a:xfrm>
            <a:off x="9592560" y="199440"/>
            <a:ext cx="916560" cy="374400"/>
          </a:xfrm>
          <a:prstGeom prst="rect">
            <a:avLst/>
          </a:prstGeom>
          <a:ln>
            <a:noFill/>
          </a:ln>
        </p:spPr>
      </p:pic>
      <p:sp>
        <p:nvSpPr>
          <p:cNvPr id="6" name="CustomShape 4"/>
          <p:cNvSpPr/>
          <p:nvPr/>
        </p:nvSpPr>
        <p:spPr>
          <a:xfrm>
            <a:off x="0" y="-90720"/>
            <a:ext cx="10682640" cy="7551000"/>
          </a:xfrm>
          <a:prstGeom prst="rect">
            <a:avLst/>
          </a:prstGeom>
          <a:solidFill>
            <a:srgbClr val="FDFDFD"/>
          </a:solidFill>
          <a:ln>
            <a:noFill/>
          </a:ln>
        </p:spPr>
        <p:style>
          <a:lnRef idx="0">
            <a:scrgbClr r="0" g="0" b="0"/>
          </a:lnRef>
          <a:fillRef idx="0">
            <a:scrgbClr r="0" g="0" b="0"/>
          </a:fillRef>
          <a:effectRef idx="0">
            <a:scrgbClr r="0" g="0" b="0"/>
          </a:effectRef>
          <a:fontRef idx="minor"/>
        </p:style>
      </p:sp>
      <p:sp>
        <p:nvSpPr>
          <p:cNvPr id="7" name="CustomShape 5"/>
          <p:cNvSpPr/>
          <p:nvPr/>
        </p:nvSpPr>
        <p:spPr>
          <a:xfrm>
            <a:off x="7573320" y="923760"/>
            <a:ext cx="3105360" cy="158760"/>
          </a:xfrm>
          <a:prstGeom prst="rect">
            <a:avLst/>
          </a:prstGeom>
          <a:solidFill>
            <a:srgbClr val="666666"/>
          </a:solidFill>
          <a:ln w="38160">
            <a:noFill/>
          </a:ln>
        </p:spPr>
        <p:style>
          <a:lnRef idx="0">
            <a:scrgbClr r="0" g="0" b="0"/>
          </a:lnRef>
          <a:fillRef idx="0">
            <a:scrgbClr r="0" g="0" b="0"/>
          </a:fillRef>
          <a:effectRef idx="0">
            <a:scrgbClr r="0" g="0" b="0"/>
          </a:effectRef>
          <a:fontRef idx="minor"/>
        </p:style>
      </p:sp>
      <p:sp>
        <p:nvSpPr>
          <p:cNvPr id="8" name="CustomShape 6"/>
          <p:cNvSpPr/>
          <p:nvPr/>
        </p:nvSpPr>
        <p:spPr>
          <a:xfrm>
            <a:off x="-3600" y="923760"/>
            <a:ext cx="7697520" cy="158760"/>
          </a:xfrm>
          <a:prstGeom prst="rect">
            <a:avLst/>
          </a:prstGeom>
          <a:solidFill>
            <a:srgbClr val="666666"/>
          </a:solidFill>
          <a:ln w="38160">
            <a:noFill/>
          </a:ln>
        </p:spPr>
        <p:style>
          <a:lnRef idx="0">
            <a:scrgbClr r="0" g="0" b="0"/>
          </a:lnRef>
          <a:fillRef idx="0">
            <a:scrgbClr r="0" g="0" b="0"/>
          </a:fillRef>
          <a:effectRef idx="0">
            <a:scrgbClr r="0" g="0" b="0"/>
          </a:effectRef>
          <a:fontRef idx="minor"/>
        </p:style>
      </p:sp>
      <p:pic>
        <p:nvPicPr>
          <p:cNvPr id="9" name="Picture 2"/>
          <p:cNvPicPr/>
          <p:nvPr/>
        </p:nvPicPr>
        <p:blipFill>
          <a:blip r:embed="rId17"/>
          <a:stretch/>
        </p:blipFill>
        <p:spPr>
          <a:xfrm>
            <a:off x="4756320" y="244440"/>
            <a:ext cx="1287360" cy="430560"/>
          </a:xfrm>
          <a:prstGeom prst="rect">
            <a:avLst/>
          </a:prstGeom>
          <a:ln>
            <a:noFill/>
          </a:ln>
        </p:spPr>
      </p:pic>
      <p:sp>
        <p:nvSpPr>
          <p:cNvPr id="10" name="CustomShape 7"/>
          <p:cNvSpPr/>
          <p:nvPr/>
        </p:nvSpPr>
        <p:spPr>
          <a:xfrm>
            <a:off x="-29880" y="7374600"/>
            <a:ext cx="6672960" cy="153720"/>
          </a:xfrm>
          <a:prstGeom prst="rect">
            <a:avLst/>
          </a:prstGeom>
          <a:noFill/>
          <a:ln>
            <a:noFill/>
          </a:ln>
        </p:spPr>
        <p:style>
          <a:lnRef idx="0">
            <a:scrgbClr r="0" g="0" b="0"/>
          </a:lnRef>
          <a:fillRef idx="0">
            <a:scrgbClr r="0" g="0" b="0"/>
          </a:fillRef>
          <a:effectRef idx="0">
            <a:scrgbClr r="0" g="0" b="0"/>
          </a:effectRef>
          <a:fontRef idx="minor"/>
        </p:style>
      </p:sp>
      <p:pic>
        <p:nvPicPr>
          <p:cNvPr id="11" name="Image 11"/>
          <p:cNvPicPr/>
          <p:nvPr/>
        </p:nvPicPr>
        <p:blipFill>
          <a:blip r:embed="rId16"/>
          <a:stretch/>
        </p:blipFill>
        <p:spPr>
          <a:xfrm>
            <a:off x="8461080" y="244440"/>
            <a:ext cx="1906200" cy="537120"/>
          </a:xfrm>
          <a:prstGeom prst="rect">
            <a:avLst/>
          </a:prstGeom>
          <a:ln>
            <a:noFill/>
          </a:ln>
        </p:spPr>
      </p:pic>
      <p:pic>
        <p:nvPicPr>
          <p:cNvPr id="12" name="Image 13"/>
          <p:cNvPicPr/>
          <p:nvPr/>
        </p:nvPicPr>
        <p:blipFill>
          <a:blip r:embed="rId18"/>
          <a:srcRect l="11975" t="12847" r="11739" b="12670"/>
          <a:stretch/>
        </p:blipFill>
        <p:spPr>
          <a:xfrm>
            <a:off x="4546080" y="5635080"/>
            <a:ext cx="1556640" cy="1297080"/>
          </a:xfrm>
          <a:prstGeom prst="rect">
            <a:avLst/>
          </a:prstGeom>
          <a:ln>
            <a:noFill/>
          </a:ln>
        </p:spPr>
      </p:pic>
      <p:pic>
        <p:nvPicPr>
          <p:cNvPr id="13" name="Image 14"/>
          <p:cNvPicPr/>
          <p:nvPr/>
        </p:nvPicPr>
        <p:blipFill>
          <a:blip r:embed="rId19"/>
          <a:stretch/>
        </p:blipFill>
        <p:spPr>
          <a:xfrm>
            <a:off x="589320" y="301320"/>
            <a:ext cx="2356560" cy="574200"/>
          </a:xfrm>
          <a:prstGeom prst="rect">
            <a:avLst/>
          </a:prstGeom>
          <a:ln>
            <a:noFill/>
          </a:ln>
        </p:spPr>
      </p:pic>
      <p:sp>
        <p:nvSpPr>
          <p:cNvPr id="14" name="PlaceHolder 8"/>
          <p:cNvSpPr>
            <a:spLocks noGrp="1"/>
          </p:cNvSpPr>
          <p:nvPr>
            <p:ph type="title"/>
          </p:nvPr>
        </p:nvSpPr>
        <p:spPr>
          <a:xfrm>
            <a:off x="534240" y="300960"/>
            <a:ext cx="9621720" cy="1262160"/>
          </a:xfrm>
          <a:prstGeom prst="rect">
            <a:avLst/>
          </a:prstGeom>
        </p:spPr>
        <p:txBody>
          <a:bodyPr lIns="0" tIns="0" rIns="0" bIns="0" anchor="ctr">
            <a:spAutoFit/>
          </a:bodyPr>
          <a:lstStyle/>
          <a:p>
            <a:r>
              <a:rPr lang="fr-FR" sz="1800" b="0" strike="noStrike" spc="-1">
                <a:latin typeface="Arial"/>
              </a:rPr>
              <a:t>Cliquez pour éditer le format du texte-titre</a:t>
            </a:r>
          </a:p>
        </p:txBody>
      </p:sp>
      <p:sp>
        <p:nvSpPr>
          <p:cNvPr id="15" name="PlaceHolder 9"/>
          <p:cNvSpPr>
            <a:spLocks noGrp="1"/>
          </p:cNvSpPr>
          <p:nvPr>
            <p:ph type="body"/>
          </p:nvPr>
        </p:nvSpPr>
        <p:spPr>
          <a:xfrm>
            <a:off x="534240" y="1768680"/>
            <a:ext cx="9621720" cy="43837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18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1800" b="0" strike="noStrike" spc="-1">
                <a:latin typeface="Arial"/>
              </a:rPr>
              <a:t>Second niveau de plan</a:t>
            </a:r>
          </a:p>
          <a:p>
            <a:pPr marL="1296000" lvl="2" indent="-288000">
              <a:spcBef>
                <a:spcPts val="850"/>
              </a:spcBef>
              <a:buClr>
                <a:srgbClr val="000000"/>
              </a:buClr>
              <a:buSzPct val="45000"/>
              <a:buFont typeface="Wingdings" charset="2"/>
              <a:buChar char=""/>
            </a:pPr>
            <a:r>
              <a:rPr lang="fr-FR" sz="1800" b="0" strike="noStrike" spc="-1">
                <a:latin typeface="Arial"/>
              </a:rPr>
              <a:t>Troisième niveau de plan</a:t>
            </a:r>
          </a:p>
          <a:p>
            <a:pPr marL="1728000" lvl="3" indent="-216000">
              <a:spcBef>
                <a:spcPts val="567"/>
              </a:spcBef>
              <a:buClr>
                <a:srgbClr val="000000"/>
              </a:buClr>
              <a:buSzPct val="75000"/>
              <a:buFont typeface="Symbol" charset="2"/>
              <a:buChar char=""/>
            </a:pPr>
            <a:r>
              <a:rPr lang="fr-FR" sz="18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18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1800" b="0" strike="noStrike" spc="-1">
                <a:latin typeface="Arial"/>
              </a:rPr>
              <a:t>Sixième niveau de plan</a:t>
            </a:r>
          </a:p>
          <a:p>
            <a:pPr marL="3024000" lvl="6" indent="-216000">
              <a:spcBef>
                <a:spcPts val="283"/>
              </a:spcBef>
              <a:buClr>
                <a:srgbClr val="000000"/>
              </a:buClr>
              <a:buSzPct val="45000"/>
              <a:buFont typeface="Wingdings" charset="2"/>
              <a:buChar char=""/>
            </a:pPr>
            <a:r>
              <a:rPr lang="fr-FR" sz="18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52" name="CustomShape 1"/>
          <p:cNvSpPr/>
          <p:nvPr/>
        </p:nvSpPr>
        <p:spPr>
          <a:xfrm rot="600">
            <a:off x="0" y="923760"/>
            <a:ext cx="10682640" cy="158760"/>
          </a:xfrm>
          <a:prstGeom prst="rect">
            <a:avLst/>
          </a:prstGeom>
          <a:solidFill>
            <a:srgbClr val="668FD5"/>
          </a:solidFill>
          <a:ln>
            <a:noFill/>
          </a:ln>
        </p:spPr>
        <p:style>
          <a:lnRef idx="0">
            <a:scrgbClr r="0" g="0" b="0"/>
          </a:lnRef>
          <a:fillRef idx="0">
            <a:scrgbClr r="0" g="0" b="0"/>
          </a:fillRef>
          <a:effectRef idx="0">
            <a:scrgbClr r="0" g="0" b="0"/>
          </a:effectRef>
          <a:fontRef idx="minor"/>
        </p:style>
      </p:sp>
      <p:sp>
        <p:nvSpPr>
          <p:cNvPr id="53" name="CustomShape 2"/>
          <p:cNvSpPr/>
          <p:nvPr/>
        </p:nvSpPr>
        <p:spPr>
          <a:xfrm>
            <a:off x="9724680" y="921960"/>
            <a:ext cx="452520" cy="158760"/>
          </a:xfrm>
          <a:prstGeom prst="rect">
            <a:avLst/>
          </a:prstGeom>
          <a:noFill/>
          <a:ln>
            <a:noFill/>
          </a:ln>
        </p:spPr>
        <p:style>
          <a:lnRef idx="0">
            <a:scrgbClr r="0" g="0" b="0"/>
          </a:lnRef>
          <a:fillRef idx="0">
            <a:scrgbClr r="0" g="0" b="0"/>
          </a:fillRef>
          <a:effectRef idx="0">
            <a:scrgbClr r="0" g="0" b="0"/>
          </a:effectRef>
          <a:fontRef idx="minor"/>
        </p:style>
      </p:sp>
      <p:sp>
        <p:nvSpPr>
          <p:cNvPr id="54" name="CustomShape 3"/>
          <p:cNvSpPr/>
          <p:nvPr/>
        </p:nvSpPr>
        <p:spPr>
          <a:xfrm>
            <a:off x="-29880" y="7374600"/>
            <a:ext cx="6672960" cy="153720"/>
          </a:xfrm>
          <a:prstGeom prst="rect">
            <a:avLst/>
          </a:prstGeom>
          <a:noFill/>
          <a:ln>
            <a:noFill/>
          </a:ln>
        </p:spPr>
        <p:style>
          <a:lnRef idx="0">
            <a:scrgbClr r="0" g="0" b="0"/>
          </a:lnRef>
          <a:fillRef idx="0">
            <a:scrgbClr r="0" g="0" b="0"/>
          </a:fillRef>
          <a:effectRef idx="0">
            <a:scrgbClr r="0" g="0" b="0"/>
          </a:effectRef>
          <a:fontRef idx="minor"/>
        </p:style>
      </p:sp>
      <p:pic>
        <p:nvPicPr>
          <p:cNvPr id="55" name="Picture 8"/>
          <p:cNvPicPr/>
          <p:nvPr/>
        </p:nvPicPr>
        <p:blipFill>
          <a:blip r:embed="rId14"/>
          <a:stretch/>
        </p:blipFill>
        <p:spPr>
          <a:xfrm>
            <a:off x="9618840" y="582480"/>
            <a:ext cx="941040" cy="314640"/>
          </a:xfrm>
          <a:prstGeom prst="rect">
            <a:avLst/>
          </a:prstGeom>
          <a:ln>
            <a:noFill/>
          </a:ln>
        </p:spPr>
      </p:pic>
      <p:pic>
        <p:nvPicPr>
          <p:cNvPr id="56" name="Image 13"/>
          <p:cNvPicPr/>
          <p:nvPr/>
        </p:nvPicPr>
        <p:blipFill>
          <a:blip r:embed="rId15"/>
          <a:stretch/>
        </p:blipFill>
        <p:spPr>
          <a:xfrm>
            <a:off x="9526320" y="10080"/>
            <a:ext cx="1126440" cy="180000"/>
          </a:xfrm>
          <a:prstGeom prst="rect">
            <a:avLst/>
          </a:prstGeom>
          <a:ln>
            <a:noFill/>
          </a:ln>
        </p:spPr>
      </p:pic>
      <p:pic>
        <p:nvPicPr>
          <p:cNvPr id="57" name="Image 9"/>
          <p:cNvPicPr/>
          <p:nvPr/>
        </p:nvPicPr>
        <p:blipFill>
          <a:blip r:embed="rId16"/>
          <a:stretch/>
        </p:blipFill>
        <p:spPr>
          <a:xfrm>
            <a:off x="9592560" y="199440"/>
            <a:ext cx="916560" cy="374400"/>
          </a:xfrm>
          <a:prstGeom prst="rect">
            <a:avLst/>
          </a:prstGeom>
          <a:ln>
            <a:noFill/>
          </a:ln>
        </p:spPr>
      </p:pic>
      <p:sp>
        <p:nvSpPr>
          <p:cNvPr id="58" name="PlaceHolder 4"/>
          <p:cNvSpPr>
            <a:spLocks noGrp="1"/>
          </p:cNvSpPr>
          <p:nvPr>
            <p:ph type="title"/>
          </p:nvPr>
        </p:nvSpPr>
        <p:spPr>
          <a:xfrm>
            <a:off x="534240" y="301320"/>
            <a:ext cx="9622080" cy="1261800"/>
          </a:xfrm>
          <a:prstGeom prst="rect">
            <a:avLst/>
          </a:prstGeom>
        </p:spPr>
        <p:txBody>
          <a:bodyPr lIns="0" tIns="0" rIns="0" bIns="0" anchor="ctr">
            <a:noAutofit/>
          </a:bodyPr>
          <a:lstStyle/>
          <a:p>
            <a:pPr algn="ctr"/>
            <a:r>
              <a:rPr lang="fr-FR" sz="4400" b="0" strike="noStrike" spc="-1">
                <a:latin typeface="Arial"/>
              </a:rPr>
              <a:t>Cliquez pour éditer le format du texte-titre</a:t>
            </a:r>
          </a:p>
        </p:txBody>
      </p:sp>
      <p:sp>
        <p:nvSpPr>
          <p:cNvPr id="59" name="PlaceHolder 5"/>
          <p:cNvSpPr>
            <a:spLocks noGrp="1"/>
          </p:cNvSpPr>
          <p:nvPr>
            <p:ph type="body"/>
          </p:nvPr>
        </p:nvSpPr>
        <p:spPr>
          <a:xfrm>
            <a:off x="534240" y="1768680"/>
            <a:ext cx="962208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96" name="CustomShape 1"/>
          <p:cNvSpPr/>
          <p:nvPr/>
        </p:nvSpPr>
        <p:spPr>
          <a:xfrm rot="600">
            <a:off x="0" y="923760"/>
            <a:ext cx="10682640" cy="158760"/>
          </a:xfrm>
          <a:prstGeom prst="rect">
            <a:avLst/>
          </a:prstGeom>
          <a:solidFill>
            <a:srgbClr val="668FD5"/>
          </a:solidFill>
          <a:ln>
            <a:noFill/>
          </a:ln>
        </p:spPr>
        <p:style>
          <a:lnRef idx="0">
            <a:scrgbClr r="0" g="0" b="0"/>
          </a:lnRef>
          <a:fillRef idx="0">
            <a:scrgbClr r="0" g="0" b="0"/>
          </a:fillRef>
          <a:effectRef idx="0">
            <a:scrgbClr r="0" g="0" b="0"/>
          </a:effectRef>
          <a:fontRef idx="minor"/>
        </p:style>
      </p:sp>
      <p:sp>
        <p:nvSpPr>
          <p:cNvPr id="97" name="CustomShape 2"/>
          <p:cNvSpPr/>
          <p:nvPr/>
        </p:nvSpPr>
        <p:spPr>
          <a:xfrm>
            <a:off x="9724680" y="921960"/>
            <a:ext cx="452520" cy="158760"/>
          </a:xfrm>
          <a:prstGeom prst="rect">
            <a:avLst/>
          </a:prstGeom>
          <a:noFill/>
          <a:ln>
            <a:noFill/>
          </a:ln>
        </p:spPr>
        <p:style>
          <a:lnRef idx="0">
            <a:scrgbClr r="0" g="0" b="0"/>
          </a:lnRef>
          <a:fillRef idx="0">
            <a:scrgbClr r="0" g="0" b="0"/>
          </a:fillRef>
          <a:effectRef idx="0">
            <a:scrgbClr r="0" g="0" b="0"/>
          </a:effectRef>
          <a:fontRef idx="minor"/>
        </p:style>
      </p:sp>
      <p:sp>
        <p:nvSpPr>
          <p:cNvPr id="98" name="CustomShape 3"/>
          <p:cNvSpPr/>
          <p:nvPr/>
        </p:nvSpPr>
        <p:spPr>
          <a:xfrm>
            <a:off x="-29880" y="7374600"/>
            <a:ext cx="6672960" cy="153720"/>
          </a:xfrm>
          <a:prstGeom prst="rect">
            <a:avLst/>
          </a:prstGeom>
          <a:noFill/>
          <a:ln>
            <a:noFill/>
          </a:ln>
        </p:spPr>
        <p:style>
          <a:lnRef idx="0">
            <a:scrgbClr r="0" g="0" b="0"/>
          </a:lnRef>
          <a:fillRef idx="0">
            <a:scrgbClr r="0" g="0" b="0"/>
          </a:fillRef>
          <a:effectRef idx="0">
            <a:scrgbClr r="0" g="0" b="0"/>
          </a:effectRef>
          <a:fontRef idx="minor"/>
        </p:style>
      </p:sp>
      <p:pic>
        <p:nvPicPr>
          <p:cNvPr id="99" name="Picture 8"/>
          <p:cNvPicPr/>
          <p:nvPr/>
        </p:nvPicPr>
        <p:blipFill>
          <a:blip r:embed="rId14"/>
          <a:stretch/>
        </p:blipFill>
        <p:spPr>
          <a:xfrm>
            <a:off x="9618840" y="582480"/>
            <a:ext cx="941040" cy="314640"/>
          </a:xfrm>
          <a:prstGeom prst="rect">
            <a:avLst/>
          </a:prstGeom>
          <a:ln>
            <a:noFill/>
          </a:ln>
        </p:spPr>
      </p:pic>
      <p:pic>
        <p:nvPicPr>
          <p:cNvPr id="100" name="Image 13"/>
          <p:cNvPicPr/>
          <p:nvPr/>
        </p:nvPicPr>
        <p:blipFill>
          <a:blip r:embed="rId15"/>
          <a:stretch/>
        </p:blipFill>
        <p:spPr>
          <a:xfrm>
            <a:off x="9526320" y="10080"/>
            <a:ext cx="1126440" cy="180000"/>
          </a:xfrm>
          <a:prstGeom prst="rect">
            <a:avLst/>
          </a:prstGeom>
          <a:ln>
            <a:noFill/>
          </a:ln>
        </p:spPr>
      </p:pic>
      <p:pic>
        <p:nvPicPr>
          <p:cNvPr id="101" name="Image 9"/>
          <p:cNvPicPr/>
          <p:nvPr/>
        </p:nvPicPr>
        <p:blipFill>
          <a:blip r:embed="rId16"/>
          <a:stretch/>
        </p:blipFill>
        <p:spPr>
          <a:xfrm>
            <a:off x="9592560" y="199440"/>
            <a:ext cx="916560" cy="374400"/>
          </a:xfrm>
          <a:prstGeom prst="rect">
            <a:avLst/>
          </a:prstGeom>
          <a:ln>
            <a:noFill/>
          </a:ln>
        </p:spPr>
      </p:pic>
      <p:sp>
        <p:nvSpPr>
          <p:cNvPr id="102" name="PlaceHolder 4"/>
          <p:cNvSpPr>
            <a:spLocks noGrp="1"/>
          </p:cNvSpPr>
          <p:nvPr>
            <p:ph type="title"/>
          </p:nvPr>
        </p:nvSpPr>
        <p:spPr>
          <a:xfrm>
            <a:off x="534240" y="300960"/>
            <a:ext cx="9621720" cy="1262160"/>
          </a:xfrm>
          <a:prstGeom prst="rect">
            <a:avLst/>
          </a:prstGeom>
        </p:spPr>
        <p:txBody>
          <a:bodyPr lIns="0" tIns="0" rIns="0" bIns="0" anchor="ctr">
            <a:spAutoFit/>
          </a:bodyPr>
          <a:lstStyle/>
          <a:p>
            <a:r>
              <a:rPr lang="fr-FR" sz="1800" b="0" strike="noStrike" spc="-1">
                <a:latin typeface="Arial"/>
              </a:rPr>
              <a:t>Cliquez pour éditer le format du texte-titre</a:t>
            </a:r>
          </a:p>
        </p:txBody>
      </p:sp>
      <p:sp>
        <p:nvSpPr>
          <p:cNvPr id="103" name="PlaceHolder 5"/>
          <p:cNvSpPr>
            <a:spLocks noGrp="1"/>
          </p:cNvSpPr>
          <p:nvPr>
            <p:ph type="body"/>
          </p:nvPr>
        </p:nvSpPr>
        <p:spPr>
          <a:xfrm>
            <a:off x="534240" y="1768680"/>
            <a:ext cx="9621720" cy="43837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18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1800" b="0" strike="noStrike" spc="-1">
                <a:latin typeface="Arial"/>
              </a:rPr>
              <a:t>Second niveau de plan</a:t>
            </a:r>
          </a:p>
          <a:p>
            <a:pPr marL="1296000" lvl="2" indent="-288000">
              <a:spcBef>
                <a:spcPts val="850"/>
              </a:spcBef>
              <a:buClr>
                <a:srgbClr val="000000"/>
              </a:buClr>
              <a:buSzPct val="45000"/>
              <a:buFont typeface="Wingdings" charset="2"/>
              <a:buChar char=""/>
            </a:pPr>
            <a:r>
              <a:rPr lang="fr-FR" sz="1800" b="0" strike="noStrike" spc="-1">
                <a:latin typeface="Arial"/>
              </a:rPr>
              <a:t>Troisième niveau de plan</a:t>
            </a:r>
          </a:p>
          <a:p>
            <a:pPr marL="1728000" lvl="3" indent="-216000">
              <a:spcBef>
                <a:spcPts val="567"/>
              </a:spcBef>
              <a:buClr>
                <a:srgbClr val="000000"/>
              </a:buClr>
              <a:buSzPct val="75000"/>
              <a:buFont typeface="Symbol" charset="2"/>
              <a:buChar char=""/>
            </a:pPr>
            <a:r>
              <a:rPr lang="fr-FR" sz="18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18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1800" b="0" strike="noStrike" spc="-1">
                <a:latin typeface="Arial"/>
              </a:rPr>
              <a:t>Sixième niveau de plan</a:t>
            </a:r>
          </a:p>
          <a:p>
            <a:pPr marL="3024000" lvl="6" indent="-216000">
              <a:spcBef>
                <a:spcPts val="283"/>
              </a:spcBef>
              <a:buClr>
                <a:srgbClr val="000000"/>
              </a:buClr>
              <a:buSzPct val="45000"/>
              <a:buFont typeface="Wingdings" charset="2"/>
              <a:buChar char=""/>
            </a:pPr>
            <a:r>
              <a:rPr lang="fr-FR" sz="18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 name="CustomShape 1"/>
          <p:cNvSpPr/>
          <p:nvPr/>
        </p:nvSpPr>
        <p:spPr>
          <a:xfrm rot="600">
            <a:off x="0" y="923400"/>
            <a:ext cx="10682280" cy="158400"/>
          </a:xfrm>
          <a:prstGeom prst="rect">
            <a:avLst/>
          </a:prstGeom>
          <a:solidFill>
            <a:srgbClr val="668FD5"/>
          </a:solidFill>
          <a:ln>
            <a:noFill/>
          </a:ln>
        </p:spPr>
        <p:style>
          <a:lnRef idx="0">
            <a:scrgbClr r="0" g="0" b="0"/>
          </a:lnRef>
          <a:fillRef idx="0">
            <a:scrgbClr r="0" g="0" b="0"/>
          </a:fillRef>
          <a:effectRef idx="0">
            <a:scrgbClr r="0" g="0" b="0"/>
          </a:effectRef>
          <a:fontRef idx="minor"/>
        </p:style>
      </p:sp>
      <p:sp>
        <p:nvSpPr>
          <p:cNvPr id="141" name="CustomShape 2"/>
          <p:cNvSpPr/>
          <p:nvPr/>
        </p:nvSpPr>
        <p:spPr>
          <a:xfrm>
            <a:off x="9724680" y="921960"/>
            <a:ext cx="452160" cy="158400"/>
          </a:xfrm>
          <a:prstGeom prst="rect">
            <a:avLst/>
          </a:prstGeom>
          <a:noFill/>
          <a:ln>
            <a:noFill/>
          </a:ln>
        </p:spPr>
        <p:style>
          <a:lnRef idx="0">
            <a:scrgbClr r="0" g="0" b="0"/>
          </a:lnRef>
          <a:fillRef idx="0">
            <a:scrgbClr r="0" g="0" b="0"/>
          </a:fillRef>
          <a:effectRef idx="0">
            <a:scrgbClr r="0" g="0" b="0"/>
          </a:effectRef>
          <a:fontRef idx="minor"/>
        </p:style>
      </p:sp>
      <p:sp>
        <p:nvSpPr>
          <p:cNvPr id="142" name="CustomShape 3"/>
          <p:cNvSpPr/>
          <p:nvPr/>
        </p:nvSpPr>
        <p:spPr>
          <a:xfrm>
            <a:off x="-29880" y="7374600"/>
            <a:ext cx="6672600" cy="153360"/>
          </a:xfrm>
          <a:prstGeom prst="rect">
            <a:avLst/>
          </a:prstGeom>
          <a:noFill/>
          <a:ln>
            <a:noFill/>
          </a:ln>
        </p:spPr>
        <p:style>
          <a:lnRef idx="0">
            <a:scrgbClr r="0" g="0" b="0"/>
          </a:lnRef>
          <a:fillRef idx="0">
            <a:scrgbClr r="0" g="0" b="0"/>
          </a:fillRef>
          <a:effectRef idx="0">
            <a:scrgbClr r="0" g="0" b="0"/>
          </a:effectRef>
          <a:fontRef idx="minor"/>
        </p:style>
      </p:sp>
      <p:pic>
        <p:nvPicPr>
          <p:cNvPr id="143" name="Picture 8"/>
          <p:cNvPicPr/>
          <p:nvPr/>
        </p:nvPicPr>
        <p:blipFill>
          <a:blip r:embed="rId14"/>
          <a:stretch/>
        </p:blipFill>
        <p:spPr>
          <a:xfrm>
            <a:off x="9618840" y="582480"/>
            <a:ext cx="940680" cy="314280"/>
          </a:xfrm>
          <a:prstGeom prst="rect">
            <a:avLst/>
          </a:prstGeom>
          <a:ln>
            <a:noFill/>
          </a:ln>
        </p:spPr>
      </p:pic>
      <p:pic>
        <p:nvPicPr>
          <p:cNvPr id="144" name="Image 13"/>
          <p:cNvPicPr/>
          <p:nvPr/>
        </p:nvPicPr>
        <p:blipFill>
          <a:blip r:embed="rId15"/>
          <a:stretch/>
        </p:blipFill>
        <p:spPr>
          <a:xfrm>
            <a:off x="9526320" y="10080"/>
            <a:ext cx="1126080" cy="179640"/>
          </a:xfrm>
          <a:prstGeom prst="rect">
            <a:avLst/>
          </a:prstGeom>
          <a:ln>
            <a:noFill/>
          </a:ln>
        </p:spPr>
      </p:pic>
      <p:pic>
        <p:nvPicPr>
          <p:cNvPr id="145" name="Image 9"/>
          <p:cNvPicPr/>
          <p:nvPr/>
        </p:nvPicPr>
        <p:blipFill>
          <a:blip r:embed="rId16"/>
          <a:stretch/>
        </p:blipFill>
        <p:spPr>
          <a:xfrm>
            <a:off x="9592560" y="199440"/>
            <a:ext cx="916200" cy="374040"/>
          </a:xfrm>
          <a:prstGeom prst="rect">
            <a:avLst/>
          </a:prstGeom>
          <a:ln>
            <a:noFill/>
          </a:ln>
        </p:spPr>
      </p:pic>
      <p:sp>
        <p:nvSpPr>
          <p:cNvPr id="146" name="CustomShape 4"/>
          <p:cNvSpPr/>
          <p:nvPr/>
        </p:nvSpPr>
        <p:spPr>
          <a:xfrm>
            <a:off x="9720000" y="897480"/>
            <a:ext cx="941760" cy="24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fld id="{4942E43F-AAD2-4B41-8026-A93C40878C18}" type="slidenum">
              <a:rPr lang="fr-FR" sz="1000" b="0" strike="noStrike" spc="-1">
                <a:solidFill>
                  <a:srgbClr val="000000"/>
                </a:solidFill>
                <a:latin typeface="Arial"/>
                <a:ea typeface="DejaVu Sans"/>
              </a:rPr>
              <a:t>‹N°›</a:t>
            </a:fld>
            <a:endParaRPr lang="fr-FR" sz="1000" b="0" strike="noStrike" spc="-1">
              <a:latin typeface="Arial"/>
            </a:endParaRPr>
          </a:p>
        </p:txBody>
      </p:sp>
      <p:sp>
        <p:nvSpPr>
          <p:cNvPr id="147" name="PlaceHolder 5"/>
          <p:cNvSpPr>
            <a:spLocks noGrp="1"/>
          </p:cNvSpPr>
          <p:nvPr>
            <p:ph type="title"/>
          </p:nvPr>
        </p:nvSpPr>
        <p:spPr>
          <a:xfrm>
            <a:off x="534240" y="301320"/>
            <a:ext cx="9622080" cy="1261800"/>
          </a:xfrm>
          <a:prstGeom prst="rect">
            <a:avLst/>
          </a:prstGeom>
        </p:spPr>
        <p:txBody>
          <a:bodyPr lIns="0" tIns="0" rIns="0" bIns="0" anchor="ctr">
            <a:noAutofit/>
          </a:bodyPr>
          <a:lstStyle/>
          <a:p>
            <a:pPr algn="ctr"/>
            <a:r>
              <a:rPr lang="fr-FR" sz="4400" b="0" strike="noStrike" spc="-1">
                <a:latin typeface="Arial"/>
              </a:rPr>
              <a:t>Cliquez pour éditer le format du texte-titre</a:t>
            </a:r>
          </a:p>
        </p:txBody>
      </p:sp>
      <p:sp>
        <p:nvSpPr>
          <p:cNvPr id="148" name="PlaceHolder 6"/>
          <p:cNvSpPr>
            <a:spLocks noGrp="1"/>
          </p:cNvSpPr>
          <p:nvPr>
            <p:ph type="body"/>
          </p:nvPr>
        </p:nvSpPr>
        <p:spPr>
          <a:xfrm>
            <a:off x="534240" y="1768680"/>
            <a:ext cx="962208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 name="CustomShape 1"/>
          <p:cNvSpPr/>
          <p:nvPr/>
        </p:nvSpPr>
        <p:spPr>
          <a:xfrm>
            <a:off x="0" y="923760"/>
            <a:ext cx="10682640" cy="158760"/>
          </a:xfrm>
          <a:prstGeom prst="rect">
            <a:avLst/>
          </a:prstGeom>
          <a:solidFill>
            <a:srgbClr val="668FD5"/>
          </a:solidFill>
          <a:ln>
            <a:noFill/>
          </a:ln>
        </p:spPr>
        <p:style>
          <a:lnRef idx="0">
            <a:scrgbClr r="0" g="0" b="0"/>
          </a:lnRef>
          <a:fillRef idx="0">
            <a:scrgbClr r="0" g="0" b="0"/>
          </a:fillRef>
          <a:effectRef idx="0">
            <a:scrgbClr r="0" g="0" b="0"/>
          </a:effectRef>
          <a:fontRef idx="minor"/>
        </p:style>
      </p:sp>
      <p:sp>
        <p:nvSpPr>
          <p:cNvPr id="186" name="CustomShape 2"/>
          <p:cNvSpPr/>
          <p:nvPr/>
        </p:nvSpPr>
        <p:spPr>
          <a:xfrm>
            <a:off x="9724680" y="921960"/>
            <a:ext cx="452520" cy="158760"/>
          </a:xfrm>
          <a:prstGeom prst="rect">
            <a:avLst/>
          </a:prstGeom>
          <a:noFill/>
          <a:ln>
            <a:noFill/>
          </a:ln>
        </p:spPr>
        <p:style>
          <a:lnRef idx="0">
            <a:scrgbClr r="0" g="0" b="0"/>
          </a:lnRef>
          <a:fillRef idx="0">
            <a:scrgbClr r="0" g="0" b="0"/>
          </a:fillRef>
          <a:effectRef idx="0">
            <a:scrgbClr r="0" g="0" b="0"/>
          </a:effectRef>
          <a:fontRef idx="minor"/>
        </p:style>
      </p:sp>
      <p:sp>
        <p:nvSpPr>
          <p:cNvPr id="187" name="CustomShape 3"/>
          <p:cNvSpPr/>
          <p:nvPr/>
        </p:nvSpPr>
        <p:spPr>
          <a:xfrm>
            <a:off x="-29880" y="7374600"/>
            <a:ext cx="6672960" cy="153720"/>
          </a:xfrm>
          <a:prstGeom prst="rect">
            <a:avLst/>
          </a:prstGeom>
          <a:noFill/>
          <a:ln>
            <a:noFill/>
          </a:ln>
        </p:spPr>
        <p:style>
          <a:lnRef idx="0">
            <a:scrgbClr r="0" g="0" b="0"/>
          </a:lnRef>
          <a:fillRef idx="0">
            <a:scrgbClr r="0" g="0" b="0"/>
          </a:fillRef>
          <a:effectRef idx="0">
            <a:scrgbClr r="0" g="0" b="0"/>
          </a:effectRef>
          <a:fontRef idx="minor"/>
        </p:style>
      </p:sp>
      <p:pic>
        <p:nvPicPr>
          <p:cNvPr id="188" name="Picture 8"/>
          <p:cNvPicPr/>
          <p:nvPr/>
        </p:nvPicPr>
        <p:blipFill>
          <a:blip r:embed="rId14"/>
          <a:stretch/>
        </p:blipFill>
        <p:spPr>
          <a:xfrm>
            <a:off x="9618840" y="582480"/>
            <a:ext cx="941040" cy="314640"/>
          </a:xfrm>
          <a:prstGeom prst="rect">
            <a:avLst/>
          </a:prstGeom>
          <a:ln>
            <a:noFill/>
          </a:ln>
        </p:spPr>
      </p:pic>
      <p:pic>
        <p:nvPicPr>
          <p:cNvPr id="189" name="Image 13"/>
          <p:cNvPicPr/>
          <p:nvPr/>
        </p:nvPicPr>
        <p:blipFill>
          <a:blip r:embed="rId15"/>
          <a:stretch/>
        </p:blipFill>
        <p:spPr>
          <a:xfrm>
            <a:off x="9526320" y="10080"/>
            <a:ext cx="1126440" cy="180000"/>
          </a:xfrm>
          <a:prstGeom prst="rect">
            <a:avLst/>
          </a:prstGeom>
          <a:ln>
            <a:noFill/>
          </a:ln>
        </p:spPr>
      </p:pic>
      <p:pic>
        <p:nvPicPr>
          <p:cNvPr id="190" name="Image 9"/>
          <p:cNvPicPr/>
          <p:nvPr/>
        </p:nvPicPr>
        <p:blipFill>
          <a:blip r:embed="rId16"/>
          <a:stretch/>
        </p:blipFill>
        <p:spPr>
          <a:xfrm>
            <a:off x="9592560" y="199440"/>
            <a:ext cx="916560" cy="374400"/>
          </a:xfrm>
          <a:prstGeom prst="rect">
            <a:avLst/>
          </a:prstGeom>
          <a:ln>
            <a:noFill/>
          </a:ln>
        </p:spPr>
      </p:pic>
      <p:sp>
        <p:nvSpPr>
          <p:cNvPr id="191" name="CustomShape 4"/>
          <p:cNvSpPr/>
          <p:nvPr/>
        </p:nvSpPr>
        <p:spPr>
          <a:xfrm>
            <a:off x="9516960" y="29520"/>
            <a:ext cx="1117440" cy="834120"/>
          </a:xfrm>
          <a:prstGeom prst="rect">
            <a:avLst/>
          </a:prstGeom>
          <a:solidFill>
            <a:srgbClr val="FFFFFF"/>
          </a:solidFill>
          <a:ln>
            <a:noFill/>
          </a:ln>
        </p:spPr>
        <p:style>
          <a:lnRef idx="0">
            <a:scrgbClr r="0" g="0" b="0"/>
          </a:lnRef>
          <a:fillRef idx="0">
            <a:scrgbClr r="0" g="0" b="0"/>
          </a:fillRef>
          <a:effectRef idx="0">
            <a:scrgbClr r="0" g="0" b="0"/>
          </a:effectRef>
          <a:fontRef idx="minor"/>
        </p:style>
      </p:sp>
      <p:pic>
        <p:nvPicPr>
          <p:cNvPr id="192" name="Picture 8"/>
          <p:cNvPicPr/>
          <p:nvPr/>
        </p:nvPicPr>
        <p:blipFill>
          <a:blip r:embed="rId14"/>
          <a:stretch/>
        </p:blipFill>
        <p:spPr>
          <a:xfrm>
            <a:off x="9618840" y="582480"/>
            <a:ext cx="941040" cy="314640"/>
          </a:xfrm>
          <a:prstGeom prst="rect">
            <a:avLst/>
          </a:prstGeom>
          <a:ln>
            <a:noFill/>
          </a:ln>
        </p:spPr>
      </p:pic>
      <p:pic>
        <p:nvPicPr>
          <p:cNvPr id="193" name="Image 13"/>
          <p:cNvPicPr/>
          <p:nvPr/>
        </p:nvPicPr>
        <p:blipFill>
          <a:blip r:embed="rId15"/>
          <a:stretch/>
        </p:blipFill>
        <p:spPr>
          <a:xfrm>
            <a:off x="9526320" y="10080"/>
            <a:ext cx="1126440" cy="180000"/>
          </a:xfrm>
          <a:prstGeom prst="rect">
            <a:avLst/>
          </a:prstGeom>
          <a:ln>
            <a:noFill/>
          </a:ln>
        </p:spPr>
      </p:pic>
      <p:pic>
        <p:nvPicPr>
          <p:cNvPr id="194" name="Image 9"/>
          <p:cNvPicPr/>
          <p:nvPr/>
        </p:nvPicPr>
        <p:blipFill>
          <a:blip r:embed="rId16"/>
          <a:stretch/>
        </p:blipFill>
        <p:spPr>
          <a:xfrm>
            <a:off x="9566280" y="275400"/>
            <a:ext cx="948240" cy="343440"/>
          </a:xfrm>
          <a:prstGeom prst="rect">
            <a:avLst/>
          </a:prstGeom>
          <a:ln>
            <a:noFill/>
          </a:ln>
        </p:spPr>
      </p:pic>
      <p:sp>
        <p:nvSpPr>
          <p:cNvPr id="195" name="PlaceHolder 5"/>
          <p:cNvSpPr>
            <a:spLocks noGrp="1"/>
          </p:cNvSpPr>
          <p:nvPr>
            <p:ph type="title"/>
          </p:nvPr>
        </p:nvSpPr>
        <p:spPr>
          <a:xfrm>
            <a:off x="534240" y="301320"/>
            <a:ext cx="9622080" cy="1261800"/>
          </a:xfrm>
          <a:prstGeom prst="rect">
            <a:avLst/>
          </a:prstGeom>
        </p:spPr>
        <p:txBody>
          <a:bodyPr lIns="0" tIns="0" rIns="0" bIns="0" anchor="ctr">
            <a:noAutofit/>
          </a:bodyPr>
          <a:lstStyle/>
          <a:p>
            <a:pPr algn="ctr"/>
            <a:r>
              <a:rPr lang="fr-FR" sz="4400" b="0" strike="noStrike" spc="-1">
                <a:latin typeface="Arial"/>
              </a:rPr>
              <a:t>Cliquez pour éditer le format du texte-titre</a:t>
            </a:r>
          </a:p>
        </p:txBody>
      </p:sp>
      <p:sp>
        <p:nvSpPr>
          <p:cNvPr id="196" name="PlaceHolder 6"/>
          <p:cNvSpPr>
            <a:spLocks noGrp="1"/>
          </p:cNvSpPr>
          <p:nvPr>
            <p:ph type="body"/>
          </p:nvPr>
        </p:nvSpPr>
        <p:spPr>
          <a:xfrm>
            <a:off x="534240" y="1768680"/>
            <a:ext cx="9622080" cy="43840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hyperlink" Target="https://www.performance-publique.budget.gouv.fr/ressources-documentaires/publications-direction-budget/publications-techniques" TargetMode="External"/><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hyperlink" Target="https://www.performance-publique.budget.gouv.fr/ressources-documentaires/publications-direction-budget/publications-techniques" TargetMode="External"/><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hyperlink" Target="https://budgetplus.finances.gouv.fr/?action=publicPage&amp;uri=intranetOnePage/35015"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9.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CustomShape 1"/>
          <p:cNvSpPr/>
          <p:nvPr/>
        </p:nvSpPr>
        <p:spPr>
          <a:xfrm>
            <a:off x="799200" y="1636560"/>
            <a:ext cx="9168120" cy="253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fr-FR" sz="3200" b="1" strike="noStrike" spc="-1">
                <a:solidFill>
                  <a:srgbClr val="9085BA"/>
                </a:solidFill>
                <a:latin typeface="Verdana"/>
                <a:ea typeface="ＭＳ Ｐゴシック"/>
              </a:rPr>
              <a:t>Bienvenue à la Web Conférence</a:t>
            </a:r>
            <a:endParaRPr lang="fr-FR" sz="3200" b="0" strike="noStrike" spc="-1">
              <a:latin typeface="Arial"/>
            </a:endParaRPr>
          </a:p>
          <a:p>
            <a:pPr algn="ctr">
              <a:lnSpc>
                <a:spcPct val="100000"/>
              </a:lnSpc>
            </a:pPr>
            <a:r>
              <a:rPr lang="fr-FR" sz="2800" b="1" strike="noStrike" spc="-1">
                <a:solidFill>
                  <a:srgbClr val="9085BA"/>
                </a:solidFill>
                <a:latin typeface="Verdana"/>
                <a:ea typeface="ＭＳ Ｐゴシック"/>
              </a:rPr>
              <a:t>« Création, dissolution ou fusion d’un organisme public national (OPN)» </a:t>
            </a:r>
            <a:endParaRPr lang="fr-FR" sz="2800" b="0" strike="noStrike" spc="-1">
              <a:latin typeface="Arial"/>
            </a:endParaRPr>
          </a:p>
          <a:p>
            <a:pPr algn="ctr">
              <a:lnSpc>
                <a:spcPct val="100000"/>
              </a:lnSpc>
            </a:pPr>
            <a:endParaRPr lang="fr-FR" sz="2800" b="0" strike="noStrike" spc="-1">
              <a:latin typeface="Arial"/>
            </a:endParaRPr>
          </a:p>
          <a:p>
            <a:pPr algn="ctr">
              <a:lnSpc>
                <a:spcPct val="100000"/>
              </a:lnSpc>
            </a:pPr>
            <a:r>
              <a:rPr lang="fr-FR" sz="2400" b="1" strike="noStrike" spc="-1">
                <a:solidFill>
                  <a:srgbClr val="9085BA"/>
                </a:solidFill>
                <a:latin typeface="Verdana"/>
                <a:ea typeface="ＭＳ Ｐゴシック"/>
              </a:rPr>
              <a:t>Partie 2</a:t>
            </a:r>
            <a:endParaRPr lang="fr-FR" sz="2400" b="0" strike="noStrike" spc="-1">
              <a:latin typeface="Arial"/>
            </a:endParaRPr>
          </a:p>
          <a:p>
            <a:pPr algn="ctr">
              <a:lnSpc>
                <a:spcPct val="100000"/>
              </a:lnSpc>
            </a:pPr>
            <a:r>
              <a:rPr lang="fr-FR" sz="2400" b="1" strike="noStrike" spc="-1">
                <a:solidFill>
                  <a:srgbClr val="9085BA"/>
                </a:solidFill>
                <a:latin typeface="Verdana"/>
                <a:ea typeface="ＭＳ Ｐゴシック"/>
              </a:rPr>
              <a:t>Les actions liées à la création </a:t>
            </a:r>
            <a:endParaRPr lang="fr-FR" sz="2400" b="0" strike="noStrike" spc="-1">
              <a:latin typeface="Arial"/>
            </a:endParaRPr>
          </a:p>
          <a:p>
            <a:pPr algn="ctr">
              <a:lnSpc>
                <a:spcPct val="100000"/>
              </a:lnSpc>
            </a:pPr>
            <a:r>
              <a:rPr lang="fr-FR" sz="2400" b="1" strike="noStrike" spc="-1">
                <a:solidFill>
                  <a:srgbClr val="9085BA"/>
                </a:solidFill>
                <a:latin typeface="Verdana"/>
                <a:ea typeface="ＭＳ Ｐゴシック"/>
              </a:rPr>
              <a:t>et la clôture des comptes</a:t>
            </a:r>
            <a:r>
              <a:rPr lang="fr-FR" sz="2800" b="1" strike="noStrike" spc="-1">
                <a:solidFill>
                  <a:srgbClr val="9085BA"/>
                </a:solidFill>
                <a:latin typeface="Verdana"/>
                <a:ea typeface="ＭＳ Ｐゴシック"/>
              </a:rPr>
              <a:t> </a:t>
            </a:r>
            <a:endParaRPr lang="fr-FR" sz="2800" b="0" strike="noStrike" spc="-1">
              <a:latin typeface="Arial"/>
            </a:endParaRPr>
          </a:p>
          <a:p>
            <a:pPr>
              <a:lnSpc>
                <a:spcPct val="100000"/>
              </a:lnSpc>
            </a:pPr>
            <a:endParaRPr lang="fr-FR" sz="2800" b="0" strike="noStrike" spc="-1">
              <a:latin typeface="Arial"/>
            </a:endParaRPr>
          </a:p>
          <a:p>
            <a:pPr algn="ctr">
              <a:lnSpc>
                <a:spcPct val="100000"/>
              </a:lnSpc>
            </a:pPr>
            <a:r>
              <a:rPr lang="fr-FR" sz="2000" b="1" i="1" strike="noStrike" spc="-1">
                <a:solidFill>
                  <a:srgbClr val="9085BA"/>
                </a:solidFill>
                <a:latin typeface="Verdana"/>
                <a:ea typeface="ＭＳ Ｐゴシック"/>
              </a:rPr>
              <a:t>13 octobre 2022</a:t>
            </a:r>
            <a:endParaRPr lang="fr-FR" sz="2000" b="0" strike="noStrike" spc="-1">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0" name="Picture 54"/>
          <p:cNvPicPr/>
          <p:nvPr/>
        </p:nvPicPr>
        <p:blipFill>
          <a:blip r:embed="rId3"/>
          <a:stretch/>
        </p:blipFill>
        <p:spPr>
          <a:xfrm>
            <a:off x="21240" y="1091880"/>
            <a:ext cx="5982480" cy="6458760"/>
          </a:xfrm>
          <a:prstGeom prst="rect">
            <a:avLst/>
          </a:prstGeom>
          <a:ln>
            <a:noFill/>
          </a:ln>
        </p:spPr>
      </p:pic>
      <p:sp>
        <p:nvSpPr>
          <p:cNvPr id="241" name="CustomShape 1"/>
          <p:cNvSpPr/>
          <p:nvPr/>
        </p:nvSpPr>
        <p:spPr>
          <a:xfrm>
            <a:off x="4942440" y="1208160"/>
            <a:ext cx="3822480" cy="325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400" b="0" i="1" strike="noStrike" spc="-1">
                <a:solidFill>
                  <a:srgbClr val="284F92"/>
                </a:solidFill>
                <a:latin typeface="Verdana"/>
                <a:ea typeface="ＭＳ Ｐゴシック"/>
              </a:rPr>
              <a:t>Panneau de configuration</a:t>
            </a:r>
            <a:endParaRPr lang="fr-FR" sz="1400" b="0" strike="noStrike" spc="-1">
              <a:latin typeface="Arial"/>
            </a:endParaRPr>
          </a:p>
        </p:txBody>
      </p:sp>
      <p:sp>
        <p:nvSpPr>
          <p:cNvPr id="242" name="CustomShape 2"/>
          <p:cNvSpPr/>
          <p:nvPr/>
        </p:nvSpPr>
        <p:spPr>
          <a:xfrm>
            <a:off x="5609520" y="2041200"/>
            <a:ext cx="3753720" cy="678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400" b="0" i="1" strike="noStrike" spc="-1">
                <a:solidFill>
                  <a:srgbClr val="284F92"/>
                </a:solidFill>
                <a:latin typeface="Verdana"/>
                <a:ea typeface="ＭＳ Ｐゴシック"/>
              </a:rPr>
              <a:t>Afficher ou masquer le panneau de configuration</a:t>
            </a:r>
            <a:endParaRPr lang="fr-FR" sz="1400" b="0" strike="noStrike" spc="-1">
              <a:latin typeface="Arial"/>
            </a:endParaRPr>
          </a:p>
          <a:p>
            <a:pPr>
              <a:lnSpc>
                <a:spcPct val="100000"/>
              </a:lnSpc>
            </a:pPr>
            <a:endParaRPr lang="fr-FR" sz="1400" b="0" strike="noStrike" spc="-1">
              <a:latin typeface="Arial"/>
            </a:endParaRPr>
          </a:p>
        </p:txBody>
      </p:sp>
      <p:sp>
        <p:nvSpPr>
          <p:cNvPr id="243" name="CustomShape 3"/>
          <p:cNvSpPr/>
          <p:nvPr/>
        </p:nvSpPr>
        <p:spPr>
          <a:xfrm>
            <a:off x="4942440" y="4215240"/>
            <a:ext cx="5108760" cy="678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400" b="0" i="1" strike="noStrike" spc="-1">
                <a:solidFill>
                  <a:srgbClr val="284F92"/>
                </a:solidFill>
                <a:latin typeface="Verdana"/>
                <a:ea typeface="ＭＳ Ｐゴシック"/>
              </a:rPr>
              <a:t>Posez vos questions dans le cadre puis cliquez sur « envoyer »</a:t>
            </a:r>
            <a:endParaRPr lang="fr-FR" sz="1400" b="0" strike="noStrike" spc="-1">
              <a:latin typeface="Arial"/>
            </a:endParaRPr>
          </a:p>
          <a:p>
            <a:pPr>
              <a:lnSpc>
                <a:spcPct val="100000"/>
              </a:lnSpc>
            </a:pPr>
            <a:endParaRPr lang="fr-FR" sz="1400" b="0" strike="noStrike" spc="-1">
              <a:latin typeface="Arial"/>
            </a:endParaRPr>
          </a:p>
        </p:txBody>
      </p:sp>
      <p:sp>
        <p:nvSpPr>
          <p:cNvPr id="244" name="CustomShape 4"/>
          <p:cNvSpPr/>
          <p:nvPr/>
        </p:nvSpPr>
        <p:spPr>
          <a:xfrm>
            <a:off x="6013440" y="6534360"/>
            <a:ext cx="4073760" cy="829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100" b="0" i="1" strike="noStrike" spc="-1">
                <a:solidFill>
                  <a:srgbClr val="284F92"/>
                </a:solidFill>
                <a:latin typeface="Verdana"/>
                <a:ea typeface="ＭＳ Ｐゴシック"/>
              </a:rPr>
              <a:t>Cette icône, cela permet de détacher la fenêtre question du panneau d’affichage : elle reste affichée même lorsque le panneau d’affichage est masqué.  </a:t>
            </a:r>
            <a:endParaRPr lang="fr-FR" sz="1100" b="0" strike="noStrike" spc="-1">
              <a:latin typeface="Arial"/>
            </a:endParaRPr>
          </a:p>
        </p:txBody>
      </p:sp>
      <p:sp>
        <p:nvSpPr>
          <p:cNvPr id="245" name="CustomShape 5"/>
          <p:cNvSpPr/>
          <p:nvPr/>
        </p:nvSpPr>
        <p:spPr>
          <a:xfrm>
            <a:off x="129960" y="446040"/>
            <a:ext cx="9253440" cy="388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2000" b="0" strike="noStrike" spc="-1">
                <a:solidFill>
                  <a:srgbClr val="00B050"/>
                </a:solidFill>
                <a:latin typeface="Verdana"/>
                <a:ea typeface="ＭＳ Ｐゴシック"/>
              </a:rPr>
              <a:t>Les principales fonctionnalités</a:t>
            </a:r>
            <a:endParaRPr lang="fr-FR" sz="2000" b="0" strike="noStrike" spc="-1">
              <a:latin typeface="Arial"/>
            </a:endParaRPr>
          </a:p>
        </p:txBody>
      </p:sp>
      <p:sp>
        <p:nvSpPr>
          <p:cNvPr id="246" name="CustomShape 6"/>
          <p:cNvSpPr/>
          <p:nvPr/>
        </p:nvSpPr>
        <p:spPr>
          <a:xfrm>
            <a:off x="139320" y="29520"/>
            <a:ext cx="10342800" cy="494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2400" b="1" strike="noStrike" spc="-1">
                <a:solidFill>
                  <a:srgbClr val="284F92"/>
                </a:solidFill>
                <a:latin typeface="Verdana"/>
                <a:ea typeface="ＭＳ Ｐゴシック"/>
              </a:rPr>
              <a:t>Webconférence : GoTo Webinar</a:t>
            </a:r>
            <a:endParaRPr lang="fr-FR" sz="2400" b="0" strike="noStrike" spc="-1">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CustomShape 1"/>
          <p:cNvSpPr/>
          <p:nvPr/>
        </p:nvSpPr>
        <p:spPr>
          <a:xfrm>
            <a:off x="1513080" y="1271160"/>
            <a:ext cx="8062200" cy="6027480"/>
          </a:xfrm>
          <a:prstGeom prst="rect">
            <a:avLst/>
          </a:prstGeom>
          <a:noFill/>
          <a:ln>
            <a:noFill/>
          </a:ln>
        </p:spPr>
        <p:style>
          <a:lnRef idx="0">
            <a:scrgbClr r="0" g="0" b="0"/>
          </a:lnRef>
          <a:fillRef idx="0">
            <a:scrgbClr r="0" g="0" b="0"/>
          </a:fillRef>
          <a:effectRef idx="0">
            <a:scrgbClr r="0" g="0" b="0"/>
          </a:effectRef>
          <a:fontRef idx="minor"/>
        </p:style>
        <p:txBody>
          <a:bodyPr wrap="none" lIns="0" tIns="0" rIns="0" bIns="0">
            <a:noAutofit/>
          </a:bodyPr>
          <a:lstStyle/>
          <a:p>
            <a:pPr algn="just">
              <a:lnSpc>
                <a:spcPct val="100000"/>
              </a:lnSpc>
            </a:pPr>
            <a:r>
              <a:rPr lang="fr-FR" sz="1300" b="1" strike="noStrike" spc="-1">
                <a:solidFill>
                  <a:srgbClr val="284F92"/>
                </a:solidFill>
                <a:latin typeface="Verdana"/>
                <a:ea typeface="DejaVu Sans"/>
              </a:rPr>
              <a:t>	</a:t>
            </a: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Introduction </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1) Opérations de clôture des comptes d’un OPN dissous</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2) Calendrier de clôture 2022</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3) Conséquences de la dissolution</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4) Archives</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5) Paye à façon</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6) Modalités d’immatriculation de la nouvelle personne morale</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7) Chorus-pro</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8) Fiabilisation de la balance de sortie de l’entité dissoute</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9) Transfert de la balance (cas d’une seule entité repreneuse)</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10) Transfert de la balance (cas de plusieurs entités repreneuses)</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11) Clôture des comptes de l’OPN dissous</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12) remise de service partielle</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Conclusion</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	</a:t>
            </a:r>
            <a:endParaRPr lang="fr-FR" sz="1300" b="0" strike="noStrike" spc="-1">
              <a:latin typeface="Arial"/>
            </a:endParaRPr>
          </a:p>
          <a:p>
            <a:pPr algn="just">
              <a:lnSpc>
                <a:spcPct val="100000"/>
              </a:lnSpc>
            </a:pPr>
            <a:r>
              <a:rPr lang="fr-FR" sz="1300" b="1" strike="noStrike" spc="-1">
                <a:solidFill>
                  <a:srgbClr val="284F92"/>
                </a:solidFill>
                <a:latin typeface="Verdana"/>
                <a:ea typeface="DejaVu Sans"/>
              </a:rPr>
              <a:t> </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p:txBody>
      </p:sp>
      <p:sp>
        <p:nvSpPr>
          <p:cNvPr id="248" name="CustomShape 2"/>
          <p:cNvSpPr/>
          <p:nvPr/>
        </p:nvSpPr>
        <p:spPr>
          <a:xfrm>
            <a:off x="0" y="15480"/>
            <a:ext cx="9596880" cy="81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p:txBody>
      </p:sp>
      <p:sp>
        <p:nvSpPr>
          <p:cNvPr id="249" name="CustomShape 3"/>
          <p:cNvSpPr/>
          <p:nvPr/>
        </p:nvSpPr>
        <p:spPr>
          <a:xfrm>
            <a:off x="2609640" y="5873040"/>
            <a:ext cx="6902640" cy="392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990" b="1" strike="noStrike" spc="-1">
                <a:solidFill>
                  <a:srgbClr val="000000"/>
                </a:solidFill>
                <a:latin typeface="Arial"/>
                <a:ea typeface="DejaVu Sans"/>
              </a:rPr>
              <a:t> </a:t>
            </a:r>
            <a:endParaRPr lang="fr-FR" sz="1990" b="0" strike="noStrike" spc="-1">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CustomShape 1"/>
          <p:cNvSpPr/>
          <p:nvPr/>
        </p:nvSpPr>
        <p:spPr>
          <a:xfrm>
            <a:off x="21240" y="130680"/>
            <a:ext cx="8906040" cy="73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1) Opérations de clôture des comptes d’un OPN dissous</a:t>
            </a:r>
            <a:endParaRPr lang="fr-FR" sz="1600" b="0" strike="noStrike" spc="-1">
              <a:latin typeface="Arial"/>
            </a:endParaRPr>
          </a:p>
        </p:txBody>
      </p:sp>
      <p:sp>
        <p:nvSpPr>
          <p:cNvPr id="251" name="CustomShape 2"/>
          <p:cNvSpPr/>
          <p:nvPr/>
        </p:nvSpPr>
        <p:spPr>
          <a:xfrm>
            <a:off x="151920" y="1110960"/>
            <a:ext cx="10365840" cy="634824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gn="just">
              <a:lnSpc>
                <a:spcPct val="100000"/>
              </a:lnSpc>
            </a:pPr>
            <a:endParaRPr lang="fr-FR" sz="1800" b="0" strike="noStrike" spc="-1">
              <a:latin typeface="Arial"/>
            </a:endParaRPr>
          </a:p>
          <a:p>
            <a:pPr algn="just">
              <a:lnSpc>
                <a:spcPct val="100000"/>
              </a:lnSpc>
            </a:pPr>
            <a:r>
              <a:rPr lang="fr-FR" sz="1600" b="1" strike="noStrike" spc="-1">
                <a:solidFill>
                  <a:srgbClr val="284F92"/>
                </a:solidFill>
                <a:latin typeface="Verdana"/>
                <a:ea typeface="ＭＳ Ｐゴシック"/>
              </a:rPr>
              <a:t>La suppression d’un OPN au 31 décembre 2022 a pour conséquence la fin de toute nouvelle opération tant pour l’ordonnateur que pour l’agent comptable au 31 décembre 2022.</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Préparation d’un </a:t>
            </a:r>
            <a:r>
              <a:rPr lang="fr-FR" sz="1600" b="1" strike="noStrike" spc="-1">
                <a:solidFill>
                  <a:srgbClr val="284F92"/>
                </a:solidFill>
                <a:latin typeface="Verdana"/>
                <a:ea typeface="ＭＳ Ｐゴシック"/>
              </a:rPr>
              <a:t>calendrier de clôture</a:t>
            </a:r>
            <a:r>
              <a:rPr lang="fr-FR" sz="1600" b="0" strike="noStrike" spc="-1">
                <a:solidFill>
                  <a:srgbClr val="284F92"/>
                </a:solidFill>
                <a:latin typeface="Verdana"/>
                <a:ea typeface="ＭＳ Ｐゴシック"/>
              </a:rPr>
              <a:t> qui servira à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a:t>
            </a:r>
            <a:r>
              <a:rPr lang="fr-FR" sz="1600" b="1" strike="noStrike" spc="-1">
                <a:solidFill>
                  <a:srgbClr val="284F92"/>
                </a:solidFill>
                <a:latin typeface="Verdana"/>
                <a:ea typeface="ＭＳ Ｐゴシック"/>
              </a:rPr>
              <a:t>Lisser les opérations avant suppression</a:t>
            </a:r>
            <a:r>
              <a:rPr lang="fr-FR" sz="1600" b="0" strike="noStrike" spc="-1">
                <a:solidFill>
                  <a:srgbClr val="284F92"/>
                </a:solidFill>
                <a:latin typeface="Verdana"/>
                <a:ea typeface="ＭＳ Ｐゴシック"/>
              </a:rPr>
              <a:t> de l’OPN. Il faut anticiper :</a:t>
            </a:r>
            <a:endParaRPr lang="fr-FR" sz="16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r>
              <a:rPr lang="fr-FR" sz="1400" b="0" strike="noStrike" spc="-1">
                <a:solidFill>
                  <a:srgbClr val="284F92"/>
                </a:solidFill>
                <a:latin typeface="Verdana"/>
                <a:ea typeface="ＭＳ Ｐゴシック"/>
              </a:rPr>
              <a:t>	</a:t>
            </a:r>
            <a:r>
              <a:rPr lang="fr-FR" sz="1600" b="1" strike="noStrike" spc="-1">
                <a:solidFill>
                  <a:srgbClr val="284F92"/>
                </a:solidFill>
                <a:latin typeface="Verdana"/>
                <a:ea typeface="ＭＳ Ｐゴシック"/>
              </a:rPr>
              <a:t>Mettre l’accent sur l’apurement des opérations </a:t>
            </a:r>
            <a:r>
              <a:rPr lang="fr-FR" sz="1600" b="0" strike="noStrike" spc="-1">
                <a:solidFill>
                  <a:srgbClr val="284F92"/>
                </a:solidFill>
                <a:latin typeface="Verdana"/>
                <a:ea typeface="ＭＳ Ｐゴシック"/>
              </a:rPr>
              <a:t>:</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Solder les comptes de tiers </a:t>
            </a:r>
            <a:r>
              <a:rPr lang="fr-FR" sz="1600" b="0" i="1" strike="noStrike" spc="-1">
                <a:solidFill>
                  <a:srgbClr val="284F92"/>
                </a:solidFill>
                <a:latin typeface="Verdana"/>
                <a:ea typeface="ＭＳ Ｐゴシック"/>
              </a:rPr>
              <a:t>(exemple : apurement des restes à recouvrer) ;</a:t>
            </a:r>
            <a:endParaRPr lang="fr-FR" sz="1600" b="0" strike="noStrike" spc="-1">
              <a:latin typeface="Arial"/>
            </a:endParaRPr>
          </a:p>
          <a:p>
            <a:pPr algn="just">
              <a:lnSpc>
                <a:spcPct val="100000"/>
              </a:lnSpc>
            </a:pPr>
            <a:r>
              <a:rPr lang="fr-FR" sz="1600" b="0" i="1" strike="noStrike" spc="-1">
                <a:solidFill>
                  <a:srgbClr val="284F92"/>
                </a:solidFill>
                <a:latin typeface="Verdana"/>
                <a:ea typeface="ＭＳ Ｐゴシック"/>
              </a:rPr>
              <a:t>	- </a:t>
            </a:r>
            <a:r>
              <a:rPr lang="fr-FR" sz="1600" b="0" strike="noStrike" spc="-1">
                <a:solidFill>
                  <a:srgbClr val="284F92"/>
                </a:solidFill>
                <a:latin typeface="Verdana"/>
                <a:ea typeface="ＭＳ Ｐゴシック"/>
              </a:rPr>
              <a:t>Anticiper pour régulariser un maximum d’opérations y compris celles pour lesquelles les 	informations ne proviendraient qu’après la clôture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p:txBody>
      </p:sp>
      <p:sp>
        <p:nvSpPr>
          <p:cNvPr id="252" name="CustomShape 3"/>
          <p:cNvSpPr/>
          <p:nvPr/>
        </p:nvSpPr>
        <p:spPr>
          <a:xfrm>
            <a:off x="1524960" y="3024360"/>
            <a:ext cx="6140160" cy="951120"/>
          </a:xfrm>
          <a:prstGeom prst="rect">
            <a:avLst/>
          </a:prstGeom>
          <a:solidFill>
            <a:srgbClr val="FFFFCC"/>
          </a:solidFill>
          <a:ln>
            <a:solidFill>
              <a:srgbClr val="3465A4"/>
            </a:solidFill>
          </a:ln>
        </p:spPr>
        <p:style>
          <a:lnRef idx="0">
            <a:scrgbClr r="0" g="0" b="0"/>
          </a:lnRef>
          <a:fillRef idx="0">
            <a:scrgbClr r="0" g="0" b="0"/>
          </a:fillRef>
          <a:effectRef idx="0">
            <a:scrgbClr r="0" g="0" b="0"/>
          </a:effectRef>
          <a:fontRef idx="minor"/>
        </p:style>
      </p:sp>
      <p:sp>
        <p:nvSpPr>
          <p:cNvPr id="253" name="CustomShape 4"/>
          <p:cNvSpPr/>
          <p:nvPr/>
        </p:nvSpPr>
        <p:spPr>
          <a:xfrm>
            <a:off x="1641600" y="3024360"/>
            <a:ext cx="6023520" cy="951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400" b="0" strike="noStrike" spc="-1">
                <a:solidFill>
                  <a:srgbClr val="284F92"/>
                </a:solidFill>
                <a:latin typeface="Verdana"/>
                <a:ea typeface="DejaVu Sans"/>
              </a:rPr>
              <a:t>→ production des factures</a:t>
            </a:r>
            <a:endParaRPr lang="fr-FR" sz="1400" b="0" strike="noStrike" spc="-1">
              <a:latin typeface="Arial"/>
            </a:endParaRPr>
          </a:p>
          <a:p>
            <a:pPr algn="just">
              <a:lnSpc>
                <a:spcPct val="100000"/>
              </a:lnSpc>
            </a:pPr>
            <a:r>
              <a:rPr lang="fr-FR" sz="1400" b="0" strike="noStrike" spc="-1">
                <a:solidFill>
                  <a:srgbClr val="284F92"/>
                </a:solidFill>
                <a:latin typeface="Verdana"/>
                <a:ea typeface="DejaVu Sans"/>
              </a:rPr>
              <a:t>→ demandes de paiement et de recouvrement</a:t>
            </a:r>
            <a:endParaRPr lang="fr-FR" sz="1400" b="0" strike="noStrike" spc="-1">
              <a:latin typeface="Arial"/>
            </a:endParaRPr>
          </a:p>
          <a:p>
            <a:pPr algn="just">
              <a:lnSpc>
                <a:spcPct val="100000"/>
              </a:lnSpc>
            </a:pPr>
            <a:r>
              <a:rPr lang="fr-FR" sz="1400" b="0" strike="noStrike" spc="-1">
                <a:solidFill>
                  <a:srgbClr val="284F92"/>
                </a:solidFill>
                <a:latin typeface="Verdana"/>
                <a:ea typeface="DejaVu Sans"/>
              </a:rPr>
              <a:t>→ restitution des fonds et pièces des régisseurs</a:t>
            </a:r>
            <a:endParaRPr lang="fr-FR" sz="1400" b="0" strike="noStrike" spc="-1">
              <a:latin typeface="Arial"/>
            </a:endParaRPr>
          </a:p>
          <a:p>
            <a:pPr algn="just">
              <a:lnSpc>
                <a:spcPct val="100000"/>
              </a:lnSpc>
            </a:pPr>
            <a:r>
              <a:rPr lang="fr-FR" sz="1400" b="0" strike="noStrike" spc="-1">
                <a:solidFill>
                  <a:srgbClr val="284F92"/>
                </a:solidFill>
                <a:latin typeface="Verdana"/>
                <a:ea typeface="DejaVu Sans"/>
              </a:rPr>
              <a:t>→ clôture des engagements juridiques</a:t>
            </a:r>
            <a:endParaRPr lang="fr-FR" sz="1400" b="0" strike="noStrike" spc="-1">
              <a:latin typeface="Arial"/>
            </a:endParaRPr>
          </a:p>
        </p:txBody>
      </p:sp>
      <p:sp>
        <p:nvSpPr>
          <p:cNvPr id="254" name="CustomShape 5"/>
          <p:cNvSpPr/>
          <p:nvPr/>
        </p:nvSpPr>
        <p:spPr>
          <a:xfrm>
            <a:off x="1524960" y="5406120"/>
            <a:ext cx="6140160" cy="788400"/>
          </a:xfrm>
          <a:prstGeom prst="rect">
            <a:avLst/>
          </a:prstGeom>
          <a:solidFill>
            <a:srgbClr val="FFFFCC"/>
          </a:solidFill>
          <a:ln>
            <a:solidFill>
              <a:srgbClr val="3465A4"/>
            </a:solidFill>
          </a:ln>
        </p:spPr>
        <p:style>
          <a:lnRef idx="0">
            <a:scrgbClr r="0" g="0" b="0"/>
          </a:lnRef>
          <a:fillRef idx="0">
            <a:scrgbClr r="0" g="0" b="0"/>
          </a:fillRef>
          <a:effectRef idx="0">
            <a:scrgbClr r="0" g="0" b="0"/>
          </a:effectRef>
          <a:fontRef idx="minor"/>
        </p:style>
      </p:sp>
      <p:sp>
        <p:nvSpPr>
          <p:cNvPr id="255" name="CustomShape 6"/>
          <p:cNvSpPr/>
          <p:nvPr/>
        </p:nvSpPr>
        <p:spPr>
          <a:xfrm>
            <a:off x="1641600" y="5456160"/>
            <a:ext cx="7725240" cy="810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400" b="0" strike="noStrike" spc="-1">
                <a:solidFill>
                  <a:srgbClr val="284F92"/>
                </a:solidFill>
                <a:latin typeface="Verdana"/>
                <a:ea typeface="DejaVu Sans"/>
              </a:rPr>
              <a:t>→ réalisation d’un inventaire des stocks</a:t>
            </a:r>
            <a:endParaRPr lang="fr-FR" sz="1400" b="0" strike="noStrike" spc="-1">
              <a:latin typeface="Arial"/>
            </a:endParaRPr>
          </a:p>
          <a:p>
            <a:pPr algn="just">
              <a:lnSpc>
                <a:spcPct val="100000"/>
              </a:lnSpc>
            </a:pPr>
            <a:r>
              <a:rPr lang="fr-FR" sz="1400" b="0" strike="noStrike" spc="-1">
                <a:solidFill>
                  <a:srgbClr val="284F92"/>
                </a:solidFill>
                <a:latin typeface="Verdana"/>
                <a:ea typeface="DejaVu Sans"/>
              </a:rPr>
              <a:t>→ calcul des dotations aux amortissements et provisions</a:t>
            </a:r>
            <a:endParaRPr lang="fr-FR" sz="1400" b="0" strike="noStrike" spc="-1">
              <a:latin typeface="Arial"/>
            </a:endParaRPr>
          </a:p>
          <a:p>
            <a:pPr algn="just">
              <a:lnSpc>
                <a:spcPct val="100000"/>
              </a:lnSpc>
            </a:pPr>
            <a:r>
              <a:rPr lang="fr-FR" sz="1400" b="0" strike="noStrike" spc="-1">
                <a:solidFill>
                  <a:srgbClr val="284F92"/>
                </a:solidFill>
                <a:latin typeface="Verdana"/>
                <a:ea typeface="DejaVu Sans"/>
              </a:rPr>
              <a:t>→ recensement des factures non parvenues...</a:t>
            </a:r>
            <a:endParaRPr lang="fr-FR" sz="1400" b="0" strike="noStrike" spc="-1">
              <a:latin typeface="Arial"/>
            </a:endParaRPr>
          </a:p>
        </p:txBody>
      </p:sp>
      <p:sp>
        <p:nvSpPr>
          <p:cNvPr id="256" name="CustomShape 7"/>
          <p:cNvSpPr/>
          <p:nvPr/>
        </p:nvSpPr>
        <p:spPr>
          <a:xfrm>
            <a:off x="456120" y="6442200"/>
            <a:ext cx="10096200" cy="563760"/>
          </a:xfrm>
          <a:prstGeom prst="rect">
            <a:avLst/>
          </a:prstGeom>
          <a:solidFill>
            <a:srgbClr val="FFCC99"/>
          </a:solid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600" b="1" u="sng" strike="noStrike" spc="-1">
                <a:solidFill>
                  <a:srgbClr val="284F92"/>
                </a:solidFill>
                <a:uFillTx/>
                <a:latin typeface="Verdana"/>
                <a:ea typeface="ＭＳ Ｐゴシック"/>
              </a:rPr>
              <a:t>Conseil</a:t>
            </a:r>
            <a:r>
              <a:rPr lang="fr-FR" sz="1600" b="0" strike="noStrike" spc="-1">
                <a:solidFill>
                  <a:srgbClr val="284F92"/>
                </a:solidFill>
                <a:latin typeface="Verdana"/>
                <a:ea typeface="ＭＳ Ｐゴシック"/>
              </a:rPr>
              <a:t> : Fixer un calendrier qui permet de limiter toutes les opérations comptables qui devront être effectuées après le 31 décembre 2022.</a:t>
            </a:r>
            <a:endParaRPr lang="fr-FR" sz="1600" b="0" strike="noStrike" spc="-1">
              <a:latin typeface="Arial"/>
            </a:endParaRPr>
          </a:p>
        </p:txBody>
      </p:sp>
      <p:pic>
        <p:nvPicPr>
          <p:cNvPr id="257" name="Image 168"/>
          <p:cNvPicPr/>
          <p:nvPr/>
        </p:nvPicPr>
        <p:blipFill>
          <a:blip r:embed="rId2"/>
          <a:stretch/>
        </p:blipFill>
        <p:spPr>
          <a:xfrm>
            <a:off x="154440" y="6442200"/>
            <a:ext cx="300960" cy="283680"/>
          </a:xfrm>
          <a:prstGeom prst="rect">
            <a:avLst/>
          </a:prstGeom>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CustomShape 1"/>
          <p:cNvSpPr/>
          <p:nvPr/>
        </p:nvSpPr>
        <p:spPr>
          <a:xfrm>
            <a:off x="72000" y="167040"/>
            <a:ext cx="10416600" cy="336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p:txBody>
      </p:sp>
      <p:sp>
        <p:nvSpPr>
          <p:cNvPr id="259" name="CustomShape 2"/>
          <p:cNvSpPr/>
          <p:nvPr/>
        </p:nvSpPr>
        <p:spPr>
          <a:xfrm>
            <a:off x="129240" y="445320"/>
            <a:ext cx="926064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spcBef>
                <a:spcPts val="400"/>
              </a:spcBef>
            </a:pPr>
            <a:r>
              <a:rPr lang="fr-FR" sz="1300" b="0" strike="noStrike" spc="-1">
                <a:solidFill>
                  <a:srgbClr val="00B050"/>
                </a:solidFill>
                <a:latin typeface="Verdana"/>
                <a:ea typeface="ＭＳ Ｐゴシック"/>
              </a:rPr>
              <a:t>2) Calendrier de clôture 2022</a:t>
            </a:r>
            <a:endParaRPr lang="fr-FR" sz="1300" b="0" strike="noStrike" spc="-1">
              <a:latin typeface="Arial"/>
            </a:endParaRPr>
          </a:p>
        </p:txBody>
      </p:sp>
      <p:sp>
        <p:nvSpPr>
          <p:cNvPr id="260" name="CustomShape 3"/>
          <p:cNvSpPr/>
          <p:nvPr/>
        </p:nvSpPr>
        <p:spPr>
          <a:xfrm>
            <a:off x="280080" y="6958800"/>
            <a:ext cx="2041200" cy="513360"/>
          </a:xfrm>
          <a:prstGeom prst="rect">
            <a:avLst/>
          </a:prstGeom>
          <a:solidFill>
            <a:srgbClr val="D9D9D9"/>
          </a:solidFill>
          <a:ln w="19080">
            <a:noFill/>
          </a:ln>
        </p:spPr>
        <p:style>
          <a:lnRef idx="0">
            <a:scrgbClr r="0" g="0" b="0"/>
          </a:lnRef>
          <a:fillRef idx="0">
            <a:scrgbClr r="0" g="0" b="0"/>
          </a:fillRef>
          <a:effectRef idx="0">
            <a:scrgbClr r="0" g="0" b="0"/>
          </a:effectRef>
          <a:fontRef idx="minor"/>
        </p:style>
      </p:sp>
      <p:sp>
        <p:nvSpPr>
          <p:cNvPr id="261" name="CustomShape 4"/>
          <p:cNvSpPr/>
          <p:nvPr/>
        </p:nvSpPr>
        <p:spPr>
          <a:xfrm flipH="1">
            <a:off x="4996080" y="4687200"/>
            <a:ext cx="360" cy="1054800"/>
          </a:xfrm>
          <a:custGeom>
            <a:avLst/>
            <a:gdLst/>
            <a:ahLst/>
            <a:cxnLst/>
            <a:rect l="l" t="t" r="r" b="b"/>
            <a:pathLst>
              <a:path w="21600" h="21600">
                <a:moveTo>
                  <a:pt x="0" y="0"/>
                </a:moveTo>
                <a:lnTo>
                  <a:pt x="21600" y="21600"/>
                </a:lnTo>
              </a:path>
            </a:pathLst>
          </a:custGeom>
          <a:noFill/>
          <a:ln w="19080">
            <a:noFill/>
          </a:ln>
          <a:effectLst>
            <a:outerShdw dist="23040" dir="5400000">
              <a:srgbClr val="000000">
                <a:alpha val="35000"/>
              </a:srgbClr>
            </a:outerShdw>
          </a:effectLst>
        </p:spPr>
        <p:style>
          <a:lnRef idx="0">
            <a:scrgbClr r="0" g="0" b="0"/>
          </a:lnRef>
          <a:fillRef idx="0">
            <a:scrgbClr r="0" g="0" b="0"/>
          </a:fillRef>
          <a:effectRef idx="0">
            <a:scrgbClr r="0" g="0" b="0"/>
          </a:effectRef>
          <a:fontRef idx="minor"/>
        </p:style>
      </p:sp>
      <p:sp>
        <p:nvSpPr>
          <p:cNvPr id="262" name="CustomShape 5"/>
          <p:cNvSpPr/>
          <p:nvPr/>
        </p:nvSpPr>
        <p:spPr>
          <a:xfrm>
            <a:off x="5729760" y="6734880"/>
            <a:ext cx="4412520" cy="773280"/>
          </a:xfrm>
          <a:prstGeom prst="roundRect">
            <a:avLst>
              <a:gd name="adj" fmla="val 16667"/>
            </a:avLst>
          </a:prstGeom>
          <a:solidFill>
            <a:srgbClr val="668FD5"/>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gn="just">
              <a:lnSpc>
                <a:spcPct val="100000"/>
              </a:lnSpc>
            </a:pPr>
            <a:r>
              <a:rPr lang="fr-FR" sz="900" b="0" strike="noStrike" spc="-1" dirty="0">
                <a:solidFill>
                  <a:srgbClr val="FFFFFF"/>
                </a:solidFill>
                <a:latin typeface="Verdana"/>
                <a:ea typeface="ＭＳ Ｐゴシック"/>
              </a:rPr>
              <a:t>Le </a:t>
            </a:r>
            <a:r>
              <a:rPr lang="fr-FR" sz="900" b="0" strike="noStrike" spc="-1" dirty="0" err="1">
                <a:solidFill>
                  <a:srgbClr val="FFFFFF"/>
                </a:solidFill>
                <a:latin typeface="Verdana"/>
                <a:ea typeface="ＭＳ Ｐゴシック"/>
              </a:rPr>
              <a:t>vademecum</a:t>
            </a:r>
            <a:r>
              <a:rPr lang="fr-FR" sz="900" b="0" strike="noStrike" spc="-1" dirty="0">
                <a:solidFill>
                  <a:srgbClr val="FFFFFF"/>
                </a:solidFill>
                <a:latin typeface="Verdana"/>
                <a:ea typeface="ＭＳ Ｐゴシック"/>
              </a:rPr>
              <a:t> GBCP propose un </a:t>
            </a:r>
            <a:r>
              <a:rPr lang="fr-FR" sz="900" b="1" strike="noStrike" spc="-1" dirty="0">
                <a:solidFill>
                  <a:srgbClr val="FFFFFF"/>
                </a:solidFill>
                <a:latin typeface="Verdana"/>
                <a:ea typeface="ＭＳ Ｐゴシック"/>
              </a:rPr>
              <a:t>modèle de délibération </a:t>
            </a:r>
            <a:r>
              <a:rPr lang="fr-FR" sz="900" b="0" strike="noStrike" spc="-1" dirty="0">
                <a:solidFill>
                  <a:srgbClr val="FFFFFF"/>
                </a:solidFill>
                <a:latin typeface="Verdana"/>
                <a:ea typeface="ＭＳ Ｐゴシック"/>
              </a:rPr>
              <a:t>de l’organe délibérant (</a:t>
            </a:r>
            <a:r>
              <a:rPr lang="fr-FR" sz="900" b="1" strike="noStrike" spc="-1" dirty="0">
                <a:solidFill>
                  <a:srgbClr val="FFFFFF"/>
                </a:solidFill>
                <a:latin typeface="Verdana"/>
                <a:ea typeface="ＭＳ Ｐゴシック"/>
              </a:rPr>
              <a:t>annexe 6, p.65 OCB et p.70 OHCB</a:t>
            </a:r>
            <a:r>
              <a:rPr lang="fr-FR" sz="900" b="0" strike="noStrike" spc="-1" dirty="0">
                <a:solidFill>
                  <a:srgbClr val="FFFFFF"/>
                </a:solidFill>
                <a:latin typeface="Verdana"/>
                <a:ea typeface="ＭＳ Ｐゴシック"/>
              </a:rPr>
              <a:t>) et une proposition de plan pour le rapport de gestion </a:t>
            </a:r>
            <a:r>
              <a:rPr lang="fr-FR" sz="900" b="1" strike="noStrike" spc="-1" dirty="0">
                <a:solidFill>
                  <a:srgbClr val="FFFFFF"/>
                </a:solidFill>
                <a:latin typeface="Verdana"/>
                <a:ea typeface="ＭＳ Ｐゴシック"/>
              </a:rPr>
              <a:t>(pages 38-39 OCB et 39 OHCB)</a:t>
            </a:r>
            <a:r>
              <a:rPr lang="fr-FR" sz="900" b="0" strike="noStrike" spc="-1" dirty="0">
                <a:solidFill>
                  <a:srgbClr val="FFFFFF"/>
                </a:solidFill>
                <a:latin typeface="Verdana"/>
                <a:ea typeface="ＭＳ Ｐゴシック"/>
              </a:rPr>
              <a:t>.</a:t>
            </a:r>
            <a:endParaRPr lang="fr-FR" sz="900" b="0" strike="noStrike" spc="-1" dirty="0">
              <a:latin typeface="Arial"/>
            </a:endParaRPr>
          </a:p>
        </p:txBody>
      </p:sp>
      <p:sp>
        <p:nvSpPr>
          <p:cNvPr id="263" name="CustomShape 6"/>
          <p:cNvSpPr/>
          <p:nvPr/>
        </p:nvSpPr>
        <p:spPr>
          <a:xfrm>
            <a:off x="419400" y="5068080"/>
            <a:ext cx="9947520" cy="524880"/>
          </a:xfrm>
          <a:prstGeom prst="homePlate">
            <a:avLst>
              <a:gd name="adj" fmla="val 50000"/>
            </a:avLst>
          </a:prstGeom>
          <a:solidFill>
            <a:srgbClr val="DEE7F6"/>
          </a:solidFill>
          <a:ln w="38160">
            <a:solidFill>
              <a:srgbClr val="DEE7F6"/>
            </a:solidFill>
            <a:round/>
          </a:ln>
        </p:spPr>
        <p:style>
          <a:lnRef idx="0">
            <a:scrgbClr r="0" g="0" b="0"/>
          </a:lnRef>
          <a:fillRef idx="0">
            <a:scrgbClr r="0" g="0" b="0"/>
          </a:fillRef>
          <a:effectRef idx="0">
            <a:scrgbClr r="0" g="0" b="0"/>
          </a:effectRef>
          <a:fontRef idx="minor"/>
        </p:style>
      </p:sp>
      <p:sp>
        <p:nvSpPr>
          <p:cNvPr id="264" name="CustomShape 7"/>
          <p:cNvSpPr/>
          <p:nvPr/>
        </p:nvSpPr>
        <p:spPr>
          <a:xfrm>
            <a:off x="7023240" y="4389480"/>
            <a:ext cx="1309680" cy="257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100" b="1" strike="noStrike" spc="-1">
                <a:solidFill>
                  <a:srgbClr val="004B9C"/>
                </a:solidFill>
                <a:latin typeface="Open Sans"/>
                <a:ea typeface="Open Sans"/>
              </a:rPr>
              <a:t>16/03/2023</a:t>
            </a:r>
            <a:endParaRPr lang="fr-FR" sz="1100" b="0" strike="noStrike" spc="-1">
              <a:latin typeface="Arial"/>
            </a:endParaRPr>
          </a:p>
        </p:txBody>
      </p:sp>
      <p:sp>
        <p:nvSpPr>
          <p:cNvPr id="265" name="CustomShape 8"/>
          <p:cNvSpPr/>
          <p:nvPr/>
        </p:nvSpPr>
        <p:spPr>
          <a:xfrm>
            <a:off x="555480" y="5131800"/>
            <a:ext cx="6135120" cy="387720"/>
          </a:xfrm>
          <a:prstGeom prst="rect">
            <a:avLst/>
          </a:prstGeom>
          <a:solidFill>
            <a:srgbClr val="000000"/>
          </a:solidFill>
          <a:ln w="25560">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386"/>
              </a:spcAft>
            </a:pPr>
            <a:r>
              <a:rPr lang="fr-FR" sz="1100" b="0" strike="noStrike" spc="-1">
                <a:solidFill>
                  <a:srgbClr val="FFFFFF"/>
                </a:solidFill>
                <a:latin typeface="Open Sans"/>
                <a:ea typeface="Open Sans"/>
              </a:rPr>
              <a:t>Préparation et vote du </a:t>
            </a:r>
            <a:r>
              <a:rPr lang="fr-FR" sz="1100" b="1" strike="noStrike" spc="-1">
                <a:solidFill>
                  <a:srgbClr val="FFFFFF"/>
                </a:solidFill>
                <a:latin typeface="Open Sans"/>
                <a:ea typeface="Open Sans"/>
              </a:rPr>
              <a:t>compte financier</a:t>
            </a:r>
            <a:endParaRPr lang="fr-FR" sz="1100" b="0" strike="noStrike" spc="-1">
              <a:latin typeface="Arial"/>
            </a:endParaRPr>
          </a:p>
        </p:txBody>
      </p:sp>
      <p:sp>
        <p:nvSpPr>
          <p:cNvPr id="266" name="CustomShape 9"/>
          <p:cNvSpPr/>
          <p:nvPr/>
        </p:nvSpPr>
        <p:spPr>
          <a:xfrm>
            <a:off x="9098640" y="4398480"/>
            <a:ext cx="1261080" cy="257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100" b="1" strike="noStrike" spc="-1">
                <a:solidFill>
                  <a:srgbClr val="004B9C"/>
                </a:solidFill>
                <a:latin typeface="Open Sans"/>
                <a:ea typeface="Open Sans"/>
              </a:rPr>
              <a:t>30/04/2023</a:t>
            </a:r>
            <a:endParaRPr lang="fr-FR" sz="1100" b="0" strike="noStrike" spc="-1">
              <a:latin typeface="Arial"/>
            </a:endParaRPr>
          </a:p>
        </p:txBody>
      </p:sp>
      <p:sp>
        <p:nvSpPr>
          <p:cNvPr id="267" name="CustomShape 10"/>
          <p:cNvSpPr/>
          <p:nvPr/>
        </p:nvSpPr>
        <p:spPr>
          <a:xfrm>
            <a:off x="6931440" y="4569120"/>
            <a:ext cx="1257480" cy="51336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0" i="1" strike="noStrike" spc="-1">
                <a:solidFill>
                  <a:srgbClr val="CE1154"/>
                </a:solidFill>
                <a:latin typeface="Open Sans"/>
                <a:ea typeface="Open Sans"/>
              </a:rPr>
              <a:t>Arrêt des comptes par l'organe délibérant</a:t>
            </a:r>
            <a:endParaRPr lang="fr-FR" sz="800" b="0" strike="noStrike" spc="-1">
              <a:latin typeface="Arial"/>
            </a:endParaRPr>
          </a:p>
        </p:txBody>
      </p:sp>
      <p:sp>
        <p:nvSpPr>
          <p:cNvPr id="268" name="CustomShape 11"/>
          <p:cNvSpPr/>
          <p:nvPr/>
        </p:nvSpPr>
        <p:spPr>
          <a:xfrm>
            <a:off x="7515000" y="5231880"/>
            <a:ext cx="207720" cy="155520"/>
          </a:xfrm>
          <a:prstGeom prst="star5">
            <a:avLst>
              <a:gd name="adj" fmla="val 19098"/>
              <a:gd name="hf" fmla="val 105146"/>
              <a:gd name="vf" fmla="val 110557"/>
            </a:avLst>
          </a:prstGeom>
          <a:solidFill>
            <a:srgbClr val="CE1154"/>
          </a:solidFill>
          <a:ln w="25560">
            <a:solidFill>
              <a:srgbClr val="CE1154"/>
            </a:solidFill>
            <a:round/>
          </a:ln>
        </p:spPr>
        <p:style>
          <a:lnRef idx="0">
            <a:scrgbClr r="0" g="0" b="0"/>
          </a:lnRef>
          <a:fillRef idx="0">
            <a:scrgbClr r="0" g="0" b="0"/>
          </a:fillRef>
          <a:effectRef idx="0">
            <a:scrgbClr r="0" g="0" b="0"/>
          </a:effectRef>
          <a:fontRef idx="minor"/>
        </p:style>
      </p:sp>
      <p:sp>
        <p:nvSpPr>
          <p:cNvPr id="269" name="CustomShape 12"/>
          <p:cNvSpPr/>
          <p:nvPr/>
        </p:nvSpPr>
        <p:spPr>
          <a:xfrm>
            <a:off x="8845920" y="4569120"/>
            <a:ext cx="1626480" cy="51336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0" i="1" strike="noStrike" spc="-1">
                <a:solidFill>
                  <a:srgbClr val="CE1154"/>
                </a:solidFill>
                <a:latin typeface="Open Sans"/>
                <a:ea typeface="Open Sans"/>
              </a:rPr>
              <a:t>Transmission du compte financier au juge des comptes</a:t>
            </a:r>
            <a:endParaRPr lang="fr-FR" sz="800" b="0" strike="noStrike" spc="-1">
              <a:latin typeface="Arial"/>
            </a:endParaRPr>
          </a:p>
        </p:txBody>
      </p:sp>
      <p:sp>
        <p:nvSpPr>
          <p:cNvPr id="270" name="CustomShape 13"/>
          <p:cNvSpPr/>
          <p:nvPr/>
        </p:nvSpPr>
        <p:spPr>
          <a:xfrm>
            <a:off x="9562320" y="5231880"/>
            <a:ext cx="207720" cy="155520"/>
          </a:xfrm>
          <a:prstGeom prst="star5">
            <a:avLst>
              <a:gd name="adj" fmla="val 19098"/>
              <a:gd name="hf" fmla="val 105146"/>
              <a:gd name="vf" fmla="val 110557"/>
            </a:avLst>
          </a:prstGeom>
          <a:solidFill>
            <a:srgbClr val="CE1154"/>
          </a:solidFill>
          <a:ln w="25560">
            <a:solidFill>
              <a:srgbClr val="CE1154"/>
            </a:solidFill>
            <a:round/>
          </a:ln>
        </p:spPr>
        <p:style>
          <a:lnRef idx="0">
            <a:scrgbClr r="0" g="0" b="0"/>
          </a:lnRef>
          <a:fillRef idx="0">
            <a:scrgbClr r="0" g="0" b="0"/>
          </a:fillRef>
          <a:effectRef idx="0">
            <a:scrgbClr r="0" g="0" b="0"/>
          </a:effectRef>
          <a:fontRef idx="minor"/>
        </p:style>
      </p:sp>
      <p:sp>
        <p:nvSpPr>
          <p:cNvPr id="271" name="CustomShape 14"/>
          <p:cNvSpPr/>
          <p:nvPr/>
        </p:nvSpPr>
        <p:spPr>
          <a:xfrm>
            <a:off x="546120" y="6123960"/>
            <a:ext cx="1050120" cy="513360"/>
          </a:xfrm>
          <a:prstGeom prst="roundRect">
            <a:avLst>
              <a:gd name="adj" fmla="val 16667"/>
            </a:avLst>
          </a:prstGeom>
          <a:solidFill>
            <a:srgbClr val="DBE4F5">
              <a:alpha val="60000"/>
            </a:srgbClr>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gn="ctr">
              <a:lnSpc>
                <a:spcPct val="100000"/>
              </a:lnSpc>
            </a:pPr>
            <a:r>
              <a:rPr lang="fr-FR" sz="700" b="0" strike="noStrike" spc="-1">
                <a:solidFill>
                  <a:srgbClr val="1E3B6E"/>
                </a:solidFill>
                <a:latin typeface="Verdana"/>
                <a:ea typeface="ＭＳ Ｐゴシック"/>
              </a:rPr>
              <a:t>Etabli par </a:t>
            </a:r>
            <a:r>
              <a:rPr lang="fr-FR" sz="700" b="1" strike="noStrike" spc="-1">
                <a:solidFill>
                  <a:srgbClr val="1E3B6E"/>
                </a:solidFill>
                <a:latin typeface="Verdana"/>
                <a:ea typeface="ＭＳ Ｐゴシック"/>
              </a:rPr>
              <a:t>l’Agent comptable</a:t>
            </a:r>
            <a:endParaRPr lang="fr-FR" sz="700" b="0" strike="noStrike" spc="-1">
              <a:latin typeface="Arial"/>
            </a:endParaRPr>
          </a:p>
        </p:txBody>
      </p:sp>
      <p:sp>
        <p:nvSpPr>
          <p:cNvPr id="272" name="CustomShape 15"/>
          <p:cNvSpPr/>
          <p:nvPr/>
        </p:nvSpPr>
        <p:spPr>
          <a:xfrm>
            <a:off x="1851120" y="6117480"/>
            <a:ext cx="1050120" cy="513360"/>
          </a:xfrm>
          <a:prstGeom prst="roundRect">
            <a:avLst>
              <a:gd name="adj" fmla="val 16667"/>
            </a:avLst>
          </a:prstGeom>
          <a:solidFill>
            <a:srgbClr val="DBE4F5">
              <a:alpha val="60000"/>
            </a:srgbClr>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gn="ctr">
              <a:lnSpc>
                <a:spcPct val="100000"/>
              </a:lnSpc>
            </a:pPr>
            <a:r>
              <a:rPr lang="fr-FR" sz="700" b="0" strike="noStrike" spc="-1">
                <a:solidFill>
                  <a:srgbClr val="1E3B6E"/>
                </a:solidFill>
                <a:latin typeface="Verdana"/>
                <a:ea typeface="ＭＳ Ｐゴシック"/>
              </a:rPr>
              <a:t>Visé par </a:t>
            </a:r>
            <a:r>
              <a:rPr lang="fr-FR" sz="700" b="1" strike="noStrike" spc="-1">
                <a:solidFill>
                  <a:srgbClr val="1E3B6E"/>
                </a:solidFill>
                <a:latin typeface="Verdana"/>
                <a:ea typeface="ＭＳ Ｐゴシック"/>
              </a:rPr>
              <a:t>l’Ordonnateur</a:t>
            </a:r>
            <a:endParaRPr lang="fr-FR" sz="700" b="0" strike="noStrike" spc="-1">
              <a:latin typeface="Arial"/>
            </a:endParaRPr>
          </a:p>
        </p:txBody>
      </p:sp>
      <p:sp>
        <p:nvSpPr>
          <p:cNvPr id="273" name="CustomShape 16"/>
          <p:cNvSpPr/>
          <p:nvPr/>
        </p:nvSpPr>
        <p:spPr>
          <a:xfrm>
            <a:off x="3156480" y="6117480"/>
            <a:ext cx="1050120" cy="513360"/>
          </a:xfrm>
          <a:prstGeom prst="roundRect">
            <a:avLst>
              <a:gd name="adj" fmla="val 16667"/>
            </a:avLst>
          </a:prstGeom>
          <a:solidFill>
            <a:srgbClr val="DBE4F5">
              <a:alpha val="60000"/>
            </a:srgbClr>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gn="ctr">
              <a:lnSpc>
                <a:spcPct val="100000"/>
              </a:lnSpc>
            </a:pPr>
            <a:r>
              <a:rPr lang="fr-FR" sz="700" b="0" strike="noStrike" spc="-1">
                <a:solidFill>
                  <a:srgbClr val="1E3B6E"/>
                </a:solidFill>
                <a:latin typeface="Verdana"/>
                <a:ea typeface="ＭＳ Ｐゴシック"/>
              </a:rPr>
              <a:t>Voté par </a:t>
            </a:r>
            <a:r>
              <a:rPr lang="fr-FR" sz="700" b="1" strike="noStrike" spc="-1">
                <a:solidFill>
                  <a:srgbClr val="1E3B6E"/>
                </a:solidFill>
                <a:latin typeface="Verdana"/>
                <a:ea typeface="ＭＳ Ｐゴシック"/>
              </a:rPr>
              <a:t>l’organe délibérant</a:t>
            </a:r>
            <a:endParaRPr lang="fr-FR" sz="700" b="0" strike="noStrike" spc="-1">
              <a:latin typeface="Arial"/>
            </a:endParaRPr>
          </a:p>
        </p:txBody>
      </p:sp>
      <p:sp>
        <p:nvSpPr>
          <p:cNvPr id="274" name="CustomShape 17"/>
          <p:cNvSpPr/>
          <p:nvPr/>
        </p:nvSpPr>
        <p:spPr>
          <a:xfrm>
            <a:off x="4461480" y="6122520"/>
            <a:ext cx="1050120" cy="513360"/>
          </a:xfrm>
          <a:prstGeom prst="roundRect">
            <a:avLst>
              <a:gd name="adj" fmla="val 16667"/>
            </a:avLst>
          </a:prstGeom>
          <a:solidFill>
            <a:srgbClr val="DBE4F5">
              <a:alpha val="60000"/>
            </a:srgbClr>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gn="ctr">
              <a:lnSpc>
                <a:spcPct val="100000"/>
              </a:lnSpc>
            </a:pPr>
            <a:r>
              <a:rPr lang="fr-FR" sz="700" b="0" strike="noStrike" spc="-1">
                <a:solidFill>
                  <a:srgbClr val="1E3B6E"/>
                </a:solidFill>
                <a:latin typeface="Verdana"/>
                <a:ea typeface="ＭＳ Ｐゴシック"/>
              </a:rPr>
              <a:t>Approuvé par </a:t>
            </a:r>
            <a:r>
              <a:rPr lang="fr-FR" sz="700" b="1" strike="noStrike" spc="-1">
                <a:solidFill>
                  <a:srgbClr val="1E3B6E"/>
                </a:solidFill>
                <a:latin typeface="Verdana"/>
                <a:ea typeface="ＭＳ Ｐゴシック"/>
              </a:rPr>
              <a:t>les tutelles</a:t>
            </a:r>
            <a:endParaRPr lang="fr-FR" sz="700" b="0" strike="noStrike" spc="-1">
              <a:latin typeface="Arial"/>
            </a:endParaRPr>
          </a:p>
        </p:txBody>
      </p:sp>
      <p:sp>
        <p:nvSpPr>
          <p:cNvPr id="275" name="CustomShape 18"/>
          <p:cNvSpPr/>
          <p:nvPr/>
        </p:nvSpPr>
        <p:spPr>
          <a:xfrm>
            <a:off x="5729760" y="6084000"/>
            <a:ext cx="4412520" cy="750600"/>
          </a:xfrm>
          <a:prstGeom prst="round2SameRect">
            <a:avLst>
              <a:gd name="adj1" fmla="val 16667"/>
              <a:gd name="adj2" fmla="val 0"/>
            </a:avLst>
          </a:prstGeom>
          <a:solidFill>
            <a:srgbClr val="DBE4F5"/>
          </a:solidFill>
          <a:ln w="381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marL="171360" indent="-168840" algn="just">
              <a:lnSpc>
                <a:spcPct val="100000"/>
              </a:lnSpc>
              <a:buClr>
                <a:srgbClr val="284F92"/>
              </a:buClr>
              <a:buFont typeface="Arial"/>
              <a:buChar char="•"/>
            </a:pPr>
            <a:r>
              <a:rPr lang="fr-FR" sz="900" b="1" strike="noStrike" spc="-1">
                <a:solidFill>
                  <a:srgbClr val="284F92"/>
                </a:solidFill>
                <a:latin typeface="Verdana"/>
                <a:ea typeface="ＭＳ Ｐゴシック"/>
              </a:rPr>
              <a:t>L’ordonnateur</a:t>
            </a:r>
            <a:r>
              <a:rPr lang="fr-FR" sz="900" b="0" strike="noStrike" spc="-1">
                <a:solidFill>
                  <a:srgbClr val="284F92"/>
                </a:solidFill>
                <a:latin typeface="Verdana"/>
                <a:ea typeface="ＭＳ Ｐゴシック"/>
              </a:rPr>
              <a:t> présente :</a:t>
            </a:r>
            <a:endParaRPr lang="fr-FR" sz="900" b="0" strike="noStrike" spc="-1">
              <a:latin typeface="Arial"/>
            </a:endParaRPr>
          </a:p>
          <a:p>
            <a:pPr marL="357120" indent="-168840" algn="just">
              <a:lnSpc>
                <a:spcPct val="100000"/>
              </a:lnSpc>
              <a:buClr>
                <a:srgbClr val="284F92"/>
              </a:buClr>
              <a:buFont typeface="Arial"/>
              <a:buChar char="•"/>
            </a:pPr>
            <a:r>
              <a:rPr lang="fr-FR" sz="900" b="1" strike="noStrike" spc="-1">
                <a:solidFill>
                  <a:srgbClr val="284F92"/>
                </a:solidFill>
                <a:latin typeface="Verdana"/>
                <a:ea typeface="ＭＳ Ｐゴシック"/>
              </a:rPr>
              <a:t>L’exécution</a:t>
            </a:r>
            <a:r>
              <a:rPr lang="fr-FR" sz="900" b="0" strike="noStrike" spc="-1">
                <a:solidFill>
                  <a:srgbClr val="284F92"/>
                </a:solidFill>
                <a:latin typeface="Verdana"/>
                <a:ea typeface="ＭＳ Ｐゴシック"/>
              </a:rPr>
              <a:t> budgétaire</a:t>
            </a:r>
            <a:endParaRPr lang="fr-FR" sz="900" b="0" strike="noStrike" spc="-1">
              <a:latin typeface="Arial"/>
            </a:endParaRPr>
          </a:p>
          <a:p>
            <a:pPr marL="357120" indent="-168840" algn="just">
              <a:lnSpc>
                <a:spcPct val="100000"/>
              </a:lnSpc>
              <a:buClr>
                <a:srgbClr val="284F92"/>
              </a:buClr>
              <a:buFont typeface="Arial"/>
              <a:buChar char="•"/>
            </a:pPr>
            <a:r>
              <a:rPr lang="fr-FR" sz="900" b="0" strike="noStrike" spc="-1">
                <a:solidFill>
                  <a:srgbClr val="284F92"/>
                </a:solidFill>
                <a:latin typeface="Verdana"/>
                <a:ea typeface="ＭＳ Ｐゴシック"/>
              </a:rPr>
              <a:t>Le </a:t>
            </a:r>
            <a:r>
              <a:rPr lang="fr-FR" sz="900" b="1" strike="noStrike" spc="-1">
                <a:solidFill>
                  <a:srgbClr val="284F92"/>
                </a:solidFill>
                <a:latin typeface="Verdana"/>
                <a:ea typeface="ＭＳ Ｐゴシック"/>
              </a:rPr>
              <a:t>rapport</a:t>
            </a:r>
            <a:r>
              <a:rPr lang="fr-FR" sz="900" b="0" strike="noStrike" spc="-1">
                <a:solidFill>
                  <a:srgbClr val="284F92"/>
                </a:solidFill>
                <a:latin typeface="Verdana"/>
                <a:ea typeface="ＭＳ Ｐゴシック"/>
              </a:rPr>
              <a:t> de gestion</a:t>
            </a:r>
            <a:endParaRPr lang="fr-FR" sz="900" b="0" strike="noStrike" spc="-1">
              <a:latin typeface="Arial"/>
            </a:endParaRPr>
          </a:p>
          <a:p>
            <a:pPr marL="171360" indent="-168840" algn="just">
              <a:lnSpc>
                <a:spcPct val="100000"/>
              </a:lnSpc>
              <a:buClr>
                <a:srgbClr val="284F92"/>
              </a:buClr>
              <a:buFont typeface="Arial"/>
              <a:buChar char="•"/>
            </a:pPr>
            <a:r>
              <a:rPr lang="fr-FR" sz="900" b="1" strike="noStrike" spc="-1">
                <a:solidFill>
                  <a:srgbClr val="284F92"/>
                </a:solidFill>
                <a:latin typeface="Verdana"/>
                <a:ea typeface="ＭＳ Ｐゴシック"/>
              </a:rPr>
              <a:t>L’agent comptable </a:t>
            </a:r>
            <a:r>
              <a:rPr lang="fr-FR" sz="900" b="0" strike="noStrike" spc="-1">
                <a:solidFill>
                  <a:srgbClr val="284F92"/>
                </a:solidFill>
                <a:latin typeface="Verdana"/>
                <a:ea typeface="ＭＳ Ｐゴシック"/>
              </a:rPr>
              <a:t>présente la </a:t>
            </a:r>
            <a:r>
              <a:rPr lang="fr-FR" sz="900" b="1" strike="noStrike" spc="-1">
                <a:solidFill>
                  <a:srgbClr val="284F92"/>
                </a:solidFill>
                <a:latin typeface="Verdana"/>
                <a:ea typeface="ＭＳ Ｐゴシック"/>
              </a:rPr>
              <a:t>situation patrimoniale</a:t>
            </a:r>
            <a:endParaRPr lang="fr-FR" sz="900" b="0" strike="noStrike" spc="-1">
              <a:latin typeface="Arial"/>
            </a:endParaRPr>
          </a:p>
        </p:txBody>
      </p:sp>
      <p:sp>
        <p:nvSpPr>
          <p:cNvPr id="276" name="CustomShape 19"/>
          <p:cNvSpPr/>
          <p:nvPr/>
        </p:nvSpPr>
        <p:spPr>
          <a:xfrm>
            <a:off x="4407480" y="4398480"/>
            <a:ext cx="1307160" cy="257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100" b="1" strike="noStrike" spc="-1">
                <a:solidFill>
                  <a:srgbClr val="004B9C"/>
                </a:solidFill>
                <a:latin typeface="Open Sans"/>
                <a:ea typeface="Open Sans"/>
              </a:rPr>
              <a:t>28/02/2023</a:t>
            </a:r>
            <a:endParaRPr lang="fr-FR" sz="1100" b="0" strike="noStrike" spc="-1">
              <a:latin typeface="Arial"/>
            </a:endParaRPr>
          </a:p>
        </p:txBody>
      </p:sp>
      <p:sp>
        <p:nvSpPr>
          <p:cNvPr id="277" name="CustomShape 20"/>
          <p:cNvSpPr/>
          <p:nvPr/>
        </p:nvSpPr>
        <p:spPr>
          <a:xfrm>
            <a:off x="4205880" y="5744520"/>
            <a:ext cx="1597320" cy="23544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1" i="1" strike="noStrike" spc="-1">
                <a:solidFill>
                  <a:srgbClr val="3B8821"/>
                </a:solidFill>
                <a:latin typeface="Open Sans"/>
                <a:ea typeface="Open Sans"/>
              </a:rPr>
              <a:t>Transmission à l’Infocentre Rang 06</a:t>
            </a:r>
            <a:endParaRPr lang="fr-FR" sz="800" b="0" strike="noStrike" spc="-1">
              <a:latin typeface="Arial"/>
            </a:endParaRPr>
          </a:p>
        </p:txBody>
      </p:sp>
      <p:sp>
        <p:nvSpPr>
          <p:cNvPr id="278" name="CustomShape 21"/>
          <p:cNvSpPr/>
          <p:nvPr/>
        </p:nvSpPr>
        <p:spPr>
          <a:xfrm>
            <a:off x="8845920" y="5744520"/>
            <a:ext cx="1597320" cy="23544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1" i="1" strike="noStrike" spc="-1">
                <a:solidFill>
                  <a:srgbClr val="3B8821"/>
                </a:solidFill>
                <a:latin typeface="Open Sans"/>
                <a:ea typeface="Open Sans"/>
              </a:rPr>
              <a:t>Transmission à l’Infocentre Compte financier</a:t>
            </a:r>
            <a:endParaRPr lang="fr-FR" sz="800" b="0" strike="noStrike" spc="-1">
              <a:latin typeface="Arial"/>
            </a:endParaRPr>
          </a:p>
        </p:txBody>
      </p:sp>
      <p:sp>
        <p:nvSpPr>
          <p:cNvPr id="279" name="CustomShape 22"/>
          <p:cNvSpPr/>
          <p:nvPr/>
        </p:nvSpPr>
        <p:spPr>
          <a:xfrm flipV="1">
            <a:off x="1598400" y="6368040"/>
            <a:ext cx="249840" cy="3960"/>
          </a:xfrm>
          <a:custGeom>
            <a:avLst/>
            <a:gdLst/>
            <a:ahLst/>
            <a:cxnLst/>
            <a:rect l="l" t="t" r="r" b="b"/>
            <a:pathLst>
              <a:path w="21600" h="21600">
                <a:moveTo>
                  <a:pt x="0" y="0"/>
                </a:moveTo>
                <a:lnTo>
                  <a:pt x="21600" y="21600"/>
                </a:lnTo>
              </a:path>
            </a:pathLst>
          </a:custGeom>
          <a:solidFill>
            <a:srgbClr val="C4DBDA"/>
          </a:solidFill>
          <a:ln w="9360">
            <a:solidFill>
              <a:srgbClr val="284F92"/>
            </a:solidFill>
            <a:round/>
            <a:tailEnd type="triangle" w="med" len="med"/>
          </a:ln>
        </p:spPr>
        <p:style>
          <a:lnRef idx="0">
            <a:scrgbClr r="0" g="0" b="0"/>
          </a:lnRef>
          <a:fillRef idx="0">
            <a:scrgbClr r="0" g="0" b="0"/>
          </a:fillRef>
          <a:effectRef idx="0">
            <a:scrgbClr r="0" g="0" b="0"/>
          </a:effectRef>
          <a:fontRef idx="minor"/>
        </p:style>
      </p:sp>
      <p:sp>
        <p:nvSpPr>
          <p:cNvPr id="280" name="CustomShape 23"/>
          <p:cNvSpPr/>
          <p:nvPr/>
        </p:nvSpPr>
        <p:spPr>
          <a:xfrm>
            <a:off x="2903400" y="6375600"/>
            <a:ext cx="249840" cy="360"/>
          </a:xfrm>
          <a:custGeom>
            <a:avLst/>
            <a:gdLst/>
            <a:ahLst/>
            <a:cxnLst/>
            <a:rect l="l" t="t" r="r" b="b"/>
            <a:pathLst>
              <a:path w="21600" h="21600">
                <a:moveTo>
                  <a:pt x="0" y="0"/>
                </a:moveTo>
                <a:lnTo>
                  <a:pt x="21600" y="21600"/>
                </a:lnTo>
              </a:path>
            </a:pathLst>
          </a:custGeom>
          <a:solidFill>
            <a:srgbClr val="C4DBDA"/>
          </a:solidFill>
          <a:ln w="9360">
            <a:solidFill>
              <a:srgbClr val="284F92"/>
            </a:solidFill>
            <a:round/>
            <a:tailEnd type="triangle" w="med" len="med"/>
          </a:ln>
        </p:spPr>
        <p:style>
          <a:lnRef idx="0">
            <a:scrgbClr r="0" g="0" b="0"/>
          </a:lnRef>
          <a:fillRef idx="0">
            <a:scrgbClr r="0" g="0" b="0"/>
          </a:fillRef>
          <a:effectRef idx="0">
            <a:scrgbClr r="0" g="0" b="0"/>
          </a:effectRef>
          <a:fontRef idx="minor"/>
        </p:style>
      </p:sp>
      <p:sp>
        <p:nvSpPr>
          <p:cNvPr id="281" name="CustomShape 24"/>
          <p:cNvSpPr/>
          <p:nvPr/>
        </p:nvSpPr>
        <p:spPr>
          <a:xfrm>
            <a:off x="4208760" y="6375600"/>
            <a:ext cx="249840" cy="2160"/>
          </a:xfrm>
          <a:custGeom>
            <a:avLst/>
            <a:gdLst/>
            <a:ahLst/>
            <a:cxnLst/>
            <a:rect l="l" t="t" r="r" b="b"/>
            <a:pathLst>
              <a:path w="21600" h="21600">
                <a:moveTo>
                  <a:pt x="0" y="0"/>
                </a:moveTo>
                <a:lnTo>
                  <a:pt x="21600" y="21600"/>
                </a:lnTo>
              </a:path>
            </a:pathLst>
          </a:custGeom>
          <a:solidFill>
            <a:srgbClr val="C4DBDA"/>
          </a:solidFill>
          <a:ln w="9360">
            <a:solidFill>
              <a:srgbClr val="284F92"/>
            </a:solidFill>
            <a:round/>
            <a:tailEnd type="triangle" w="med" len="med"/>
          </a:ln>
        </p:spPr>
        <p:style>
          <a:lnRef idx="0">
            <a:scrgbClr r="0" g="0" b="0"/>
          </a:lnRef>
          <a:fillRef idx="0">
            <a:scrgbClr r="0" g="0" b="0"/>
          </a:fillRef>
          <a:effectRef idx="0">
            <a:scrgbClr r="0" g="0" b="0"/>
          </a:effectRef>
          <a:fontRef idx="minor"/>
        </p:style>
      </p:sp>
      <p:sp>
        <p:nvSpPr>
          <p:cNvPr id="282" name="CustomShape 25"/>
          <p:cNvSpPr/>
          <p:nvPr/>
        </p:nvSpPr>
        <p:spPr>
          <a:xfrm>
            <a:off x="7617600" y="5569200"/>
            <a:ext cx="1440" cy="513720"/>
          </a:xfrm>
          <a:custGeom>
            <a:avLst/>
            <a:gdLst/>
            <a:ahLst/>
            <a:cxnLst/>
            <a:rect l="l" t="t" r="r" b="b"/>
            <a:pathLst>
              <a:path w="21600" h="21600">
                <a:moveTo>
                  <a:pt x="0" y="0"/>
                </a:moveTo>
                <a:lnTo>
                  <a:pt x="21600" y="21600"/>
                </a:lnTo>
              </a:path>
            </a:pathLst>
          </a:custGeom>
          <a:noFill/>
          <a:ln w="38160">
            <a:noFill/>
          </a:ln>
          <a:effectLst>
            <a:outerShdw dist="23040" dir="5400000">
              <a:srgbClr val="000000">
                <a:alpha val="35000"/>
              </a:srgbClr>
            </a:outerShdw>
          </a:effectLst>
        </p:spPr>
        <p:style>
          <a:lnRef idx="0">
            <a:scrgbClr r="0" g="0" b="0"/>
          </a:lnRef>
          <a:fillRef idx="0">
            <a:scrgbClr r="0" g="0" b="0"/>
          </a:fillRef>
          <a:effectRef idx="0">
            <a:scrgbClr r="0" g="0" b="0"/>
          </a:effectRef>
          <a:fontRef idx="minor"/>
        </p:style>
      </p:sp>
      <p:sp>
        <p:nvSpPr>
          <p:cNvPr id="283" name="CustomShape 26"/>
          <p:cNvSpPr/>
          <p:nvPr/>
        </p:nvSpPr>
        <p:spPr>
          <a:xfrm>
            <a:off x="513000" y="7248240"/>
            <a:ext cx="207720" cy="155520"/>
          </a:xfrm>
          <a:prstGeom prst="star5">
            <a:avLst>
              <a:gd name="adj" fmla="val 19098"/>
              <a:gd name="hf" fmla="val 105146"/>
              <a:gd name="vf" fmla="val 110557"/>
            </a:avLst>
          </a:prstGeom>
          <a:solidFill>
            <a:srgbClr val="CE1154"/>
          </a:solidFill>
          <a:ln w="25560">
            <a:solidFill>
              <a:srgbClr val="CE1154"/>
            </a:solidFill>
            <a:round/>
          </a:ln>
        </p:spPr>
        <p:style>
          <a:lnRef idx="0">
            <a:scrgbClr r="0" g="0" b="0"/>
          </a:lnRef>
          <a:fillRef idx="0">
            <a:scrgbClr r="0" g="0" b="0"/>
          </a:fillRef>
          <a:effectRef idx="0">
            <a:scrgbClr r="0" g="0" b="0"/>
          </a:effectRef>
          <a:fontRef idx="minor"/>
        </p:style>
      </p:sp>
      <p:sp>
        <p:nvSpPr>
          <p:cNvPr id="284" name="CustomShape 27"/>
          <p:cNvSpPr/>
          <p:nvPr/>
        </p:nvSpPr>
        <p:spPr>
          <a:xfrm>
            <a:off x="633600" y="7086240"/>
            <a:ext cx="1739160" cy="51336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0" i="1" strike="noStrike" spc="-1">
                <a:solidFill>
                  <a:srgbClr val="CE1154"/>
                </a:solidFill>
                <a:latin typeface="Open Sans"/>
                <a:ea typeface="Open Sans"/>
              </a:rPr>
              <a:t>Date limite de l’opération</a:t>
            </a:r>
            <a:endParaRPr lang="fr-FR" sz="800" b="0" strike="noStrike" spc="-1">
              <a:latin typeface="Arial"/>
            </a:endParaRPr>
          </a:p>
        </p:txBody>
      </p:sp>
      <p:sp>
        <p:nvSpPr>
          <p:cNvPr id="285" name="CustomShape 28"/>
          <p:cNvSpPr/>
          <p:nvPr/>
        </p:nvSpPr>
        <p:spPr>
          <a:xfrm>
            <a:off x="339840" y="6955200"/>
            <a:ext cx="664920" cy="2268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FR" sz="900" b="0" i="1" u="sng" strike="noStrike" spc="-1">
                <a:solidFill>
                  <a:srgbClr val="284F92"/>
                </a:solidFill>
                <a:uFillTx/>
                <a:latin typeface="Verdana"/>
                <a:ea typeface="MS PGothic"/>
              </a:rPr>
              <a:t>Légende</a:t>
            </a:r>
            <a:endParaRPr lang="fr-FR" sz="900" b="0" strike="noStrike" spc="-1">
              <a:latin typeface="Arial"/>
            </a:endParaRPr>
          </a:p>
        </p:txBody>
      </p:sp>
      <p:sp>
        <p:nvSpPr>
          <p:cNvPr id="286" name="CustomShape 29"/>
          <p:cNvSpPr/>
          <p:nvPr/>
        </p:nvSpPr>
        <p:spPr>
          <a:xfrm>
            <a:off x="281520" y="1654920"/>
            <a:ext cx="9947520" cy="524520"/>
          </a:xfrm>
          <a:prstGeom prst="homePlate">
            <a:avLst>
              <a:gd name="adj" fmla="val 50000"/>
            </a:avLst>
          </a:prstGeom>
          <a:solidFill>
            <a:srgbClr val="DEE7F6"/>
          </a:solidFill>
          <a:ln w="38160">
            <a:solidFill>
              <a:srgbClr val="DEE7F6"/>
            </a:solidFill>
            <a:round/>
          </a:ln>
        </p:spPr>
        <p:style>
          <a:lnRef idx="0">
            <a:scrgbClr r="0" g="0" b="0"/>
          </a:lnRef>
          <a:fillRef idx="0">
            <a:scrgbClr r="0" g="0" b="0"/>
          </a:fillRef>
          <a:effectRef idx="0">
            <a:scrgbClr r="0" g="0" b="0"/>
          </a:effectRef>
          <a:fontRef idx="minor"/>
        </p:style>
      </p:sp>
      <p:sp>
        <p:nvSpPr>
          <p:cNvPr id="287" name="CustomShape 30"/>
          <p:cNvSpPr/>
          <p:nvPr/>
        </p:nvSpPr>
        <p:spPr>
          <a:xfrm>
            <a:off x="5785200" y="1091520"/>
            <a:ext cx="1307160" cy="257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100" b="1" strike="noStrike" spc="-1">
                <a:solidFill>
                  <a:srgbClr val="004B9C"/>
                </a:solidFill>
                <a:latin typeface="Open Sans"/>
                <a:ea typeface="Open Sans"/>
              </a:rPr>
              <a:t>07/01/2023</a:t>
            </a:r>
            <a:endParaRPr lang="fr-FR" sz="1100" b="0" strike="noStrike" spc="-1">
              <a:latin typeface="Arial"/>
            </a:endParaRPr>
          </a:p>
        </p:txBody>
      </p:sp>
      <p:sp>
        <p:nvSpPr>
          <p:cNvPr id="288" name="CustomShape 31"/>
          <p:cNvSpPr/>
          <p:nvPr/>
        </p:nvSpPr>
        <p:spPr>
          <a:xfrm>
            <a:off x="474840" y="1114200"/>
            <a:ext cx="1307160" cy="257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100" b="1" strike="noStrike" spc="-1">
                <a:solidFill>
                  <a:srgbClr val="004B9C"/>
                </a:solidFill>
                <a:latin typeface="Open Sans"/>
                <a:ea typeface="Open Sans"/>
              </a:rPr>
              <a:t>31/12/2022</a:t>
            </a:r>
            <a:endParaRPr lang="fr-FR" sz="1100" b="0" strike="noStrike" spc="-1">
              <a:latin typeface="Arial"/>
            </a:endParaRPr>
          </a:p>
        </p:txBody>
      </p:sp>
      <p:sp>
        <p:nvSpPr>
          <p:cNvPr id="289" name="CustomShape 32"/>
          <p:cNvSpPr/>
          <p:nvPr/>
        </p:nvSpPr>
        <p:spPr>
          <a:xfrm>
            <a:off x="1967040" y="1677600"/>
            <a:ext cx="7322040" cy="195120"/>
          </a:xfrm>
          <a:prstGeom prst="rect">
            <a:avLst/>
          </a:prstGeom>
          <a:solidFill>
            <a:srgbClr val="000000"/>
          </a:solidFill>
          <a:ln w="25560">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386"/>
              </a:spcAft>
            </a:pPr>
            <a:r>
              <a:rPr lang="fr-FR" sz="1100" b="0" strike="noStrike" spc="-1">
                <a:solidFill>
                  <a:srgbClr val="FFFFFF"/>
                </a:solidFill>
                <a:latin typeface="Open Sans"/>
                <a:ea typeface="Open Sans"/>
              </a:rPr>
              <a:t>Opérations </a:t>
            </a:r>
            <a:r>
              <a:rPr lang="fr-FR" sz="1100" b="1" strike="noStrike" spc="-1">
                <a:solidFill>
                  <a:srgbClr val="FFFFFF"/>
                </a:solidFill>
                <a:latin typeface="Open Sans"/>
                <a:ea typeface="Open Sans"/>
              </a:rPr>
              <a:t>d’inventaire</a:t>
            </a:r>
            <a:endParaRPr lang="fr-FR" sz="1100" b="0" strike="noStrike" spc="-1">
              <a:latin typeface="Arial"/>
            </a:endParaRPr>
          </a:p>
        </p:txBody>
      </p:sp>
      <p:sp>
        <p:nvSpPr>
          <p:cNvPr id="290" name="CustomShape 33"/>
          <p:cNvSpPr/>
          <p:nvPr/>
        </p:nvSpPr>
        <p:spPr>
          <a:xfrm>
            <a:off x="1966680" y="1935000"/>
            <a:ext cx="4067640" cy="195120"/>
          </a:xfrm>
          <a:prstGeom prst="rect">
            <a:avLst/>
          </a:prstGeom>
          <a:solidFill>
            <a:srgbClr val="000000"/>
          </a:solidFill>
          <a:ln w="25560">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386"/>
              </a:spcAft>
            </a:pPr>
            <a:r>
              <a:rPr lang="fr-FR" sz="1100" b="0" strike="noStrike" spc="-1">
                <a:solidFill>
                  <a:srgbClr val="FFFFFF"/>
                </a:solidFill>
                <a:latin typeface="Open Sans"/>
                <a:ea typeface="Open Sans"/>
              </a:rPr>
              <a:t>Période de dénouement</a:t>
            </a:r>
            <a:endParaRPr lang="fr-FR" sz="1100" b="0" strike="noStrike" spc="-1">
              <a:latin typeface="Arial"/>
            </a:endParaRPr>
          </a:p>
        </p:txBody>
      </p:sp>
      <p:sp>
        <p:nvSpPr>
          <p:cNvPr id="291" name="CustomShape 34"/>
          <p:cNvSpPr/>
          <p:nvPr/>
        </p:nvSpPr>
        <p:spPr>
          <a:xfrm>
            <a:off x="257400" y="3859200"/>
            <a:ext cx="1590840" cy="495360"/>
          </a:xfrm>
          <a:prstGeom prst="roundRect">
            <a:avLst>
              <a:gd name="adj" fmla="val 16667"/>
            </a:avLst>
          </a:prstGeom>
          <a:solidFill>
            <a:srgbClr val="668FD5"/>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nSpc>
                <a:spcPct val="100000"/>
              </a:lnSpc>
            </a:pPr>
            <a:r>
              <a:rPr lang="fr-FR" sz="900" b="1" strike="noStrike" spc="-1">
                <a:solidFill>
                  <a:srgbClr val="FFFFFF"/>
                </a:solidFill>
                <a:latin typeface="Verdana"/>
                <a:ea typeface="ＭＳ Ｐゴシック"/>
              </a:rPr>
              <a:t>Principe d’annualité</a:t>
            </a:r>
            <a:endParaRPr lang="fr-FR" sz="900" b="0" strike="noStrike" spc="-1">
              <a:latin typeface="Arial"/>
            </a:endParaRPr>
          </a:p>
        </p:txBody>
      </p:sp>
      <p:sp>
        <p:nvSpPr>
          <p:cNvPr id="292" name="CustomShape 35"/>
          <p:cNvSpPr/>
          <p:nvPr/>
        </p:nvSpPr>
        <p:spPr>
          <a:xfrm>
            <a:off x="5513760" y="1363320"/>
            <a:ext cx="1597320" cy="23544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0" i="1" strike="noStrike" spc="-1">
                <a:solidFill>
                  <a:srgbClr val="CE1154"/>
                </a:solidFill>
                <a:latin typeface="Open Sans"/>
                <a:ea typeface="Open Sans"/>
              </a:rPr>
              <a:t>Fin de la période de dénouement</a:t>
            </a:r>
            <a:endParaRPr lang="fr-FR" sz="800" b="0" strike="noStrike" spc="-1">
              <a:latin typeface="Arial"/>
            </a:endParaRPr>
          </a:p>
        </p:txBody>
      </p:sp>
      <p:sp>
        <p:nvSpPr>
          <p:cNvPr id="293" name="CustomShape 36"/>
          <p:cNvSpPr/>
          <p:nvPr/>
        </p:nvSpPr>
        <p:spPr>
          <a:xfrm>
            <a:off x="6175800" y="1944000"/>
            <a:ext cx="207720" cy="155520"/>
          </a:xfrm>
          <a:prstGeom prst="star5">
            <a:avLst>
              <a:gd name="adj" fmla="val 19098"/>
              <a:gd name="hf" fmla="val 105146"/>
              <a:gd name="vf" fmla="val 110557"/>
            </a:avLst>
          </a:prstGeom>
          <a:solidFill>
            <a:srgbClr val="CE1154"/>
          </a:solidFill>
          <a:ln w="25560">
            <a:solidFill>
              <a:srgbClr val="CE1154"/>
            </a:solidFill>
            <a:round/>
          </a:ln>
        </p:spPr>
        <p:style>
          <a:lnRef idx="0">
            <a:scrgbClr r="0" g="0" b="0"/>
          </a:lnRef>
          <a:fillRef idx="0">
            <a:scrgbClr r="0" g="0" b="0"/>
          </a:fillRef>
          <a:effectRef idx="0">
            <a:scrgbClr r="0" g="0" b="0"/>
          </a:effectRef>
          <a:fontRef idx="minor"/>
        </p:style>
      </p:sp>
      <p:sp>
        <p:nvSpPr>
          <p:cNvPr id="294" name="CustomShape 37"/>
          <p:cNvSpPr/>
          <p:nvPr/>
        </p:nvSpPr>
        <p:spPr>
          <a:xfrm>
            <a:off x="1100160" y="2182320"/>
            <a:ext cx="360" cy="354240"/>
          </a:xfrm>
          <a:custGeom>
            <a:avLst/>
            <a:gdLst/>
            <a:ahLst/>
            <a:cxnLst/>
            <a:rect l="l" t="t" r="r" b="b"/>
            <a:pathLst>
              <a:path w="21600" h="21600">
                <a:moveTo>
                  <a:pt x="0" y="0"/>
                </a:moveTo>
                <a:lnTo>
                  <a:pt x="21600" y="21600"/>
                </a:lnTo>
              </a:path>
            </a:pathLst>
          </a:custGeom>
          <a:noFill/>
          <a:ln w="38160">
            <a:noFill/>
          </a:ln>
          <a:effectLst>
            <a:outerShdw dist="23040" dir="5400000">
              <a:srgbClr val="000000">
                <a:alpha val="35000"/>
              </a:srgbClr>
            </a:outerShdw>
          </a:effectLst>
        </p:spPr>
        <p:style>
          <a:lnRef idx="0">
            <a:scrgbClr r="0" g="0" b="0"/>
          </a:lnRef>
          <a:fillRef idx="0">
            <a:scrgbClr r="0" g="0" b="0"/>
          </a:fillRef>
          <a:effectRef idx="0">
            <a:scrgbClr r="0" g="0" b="0"/>
          </a:effectRef>
          <a:fontRef idx="minor"/>
        </p:style>
      </p:sp>
      <p:sp>
        <p:nvSpPr>
          <p:cNvPr id="295" name="CustomShape 38"/>
          <p:cNvSpPr/>
          <p:nvPr/>
        </p:nvSpPr>
        <p:spPr>
          <a:xfrm>
            <a:off x="1018440" y="1818360"/>
            <a:ext cx="207720" cy="155520"/>
          </a:xfrm>
          <a:prstGeom prst="star5">
            <a:avLst>
              <a:gd name="adj" fmla="val 19098"/>
              <a:gd name="hf" fmla="val 105146"/>
              <a:gd name="vf" fmla="val 110557"/>
            </a:avLst>
          </a:prstGeom>
          <a:solidFill>
            <a:srgbClr val="CE1154"/>
          </a:solidFill>
          <a:ln w="25560">
            <a:solidFill>
              <a:srgbClr val="CE1154"/>
            </a:solidFill>
            <a:round/>
          </a:ln>
        </p:spPr>
        <p:style>
          <a:lnRef idx="0">
            <a:scrgbClr r="0" g="0" b="0"/>
          </a:lnRef>
          <a:fillRef idx="0">
            <a:scrgbClr r="0" g="0" b="0"/>
          </a:fillRef>
          <a:effectRef idx="0">
            <a:scrgbClr r="0" g="0" b="0"/>
          </a:effectRef>
          <a:fontRef idx="minor"/>
        </p:style>
      </p:sp>
      <p:sp>
        <p:nvSpPr>
          <p:cNvPr id="296" name="CustomShape 39"/>
          <p:cNvSpPr/>
          <p:nvPr/>
        </p:nvSpPr>
        <p:spPr>
          <a:xfrm>
            <a:off x="457920" y="1397880"/>
            <a:ext cx="1282320" cy="23544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0" i="1" strike="noStrike" spc="-1">
                <a:solidFill>
                  <a:srgbClr val="CE1154"/>
                </a:solidFill>
                <a:latin typeface="Open Sans"/>
                <a:ea typeface="Open Sans"/>
              </a:rPr>
              <a:t>Fin des opérations de gestion courante</a:t>
            </a:r>
            <a:endParaRPr lang="fr-FR" sz="800" b="0" strike="noStrike" spc="-1">
              <a:latin typeface="Arial"/>
            </a:endParaRPr>
          </a:p>
        </p:txBody>
      </p:sp>
      <p:sp>
        <p:nvSpPr>
          <p:cNvPr id="297" name="CustomShape 40"/>
          <p:cNvSpPr/>
          <p:nvPr/>
        </p:nvSpPr>
        <p:spPr>
          <a:xfrm>
            <a:off x="239400" y="2548800"/>
            <a:ext cx="1609560" cy="1346760"/>
          </a:xfrm>
          <a:prstGeom prst="round2SameRect">
            <a:avLst>
              <a:gd name="adj1" fmla="val 16667"/>
              <a:gd name="adj2" fmla="val 0"/>
            </a:avLst>
          </a:prstGeom>
          <a:solidFill>
            <a:srgbClr val="DBE4F5"/>
          </a:solidFill>
          <a:ln w="381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gn="just">
              <a:lnSpc>
                <a:spcPct val="100000"/>
              </a:lnSpc>
            </a:pPr>
            <a:r>
              <a:rPr lang="fr-FR" sz="900" b="0" strike="noStrike" spc="-1">
                <a:solidFill>
                  <a:srgbClr val="284F92"/>
                </a:solidFill>
                <a:latin typeface="Verdana"/>
                <a:ea typeface="ＭＳ Ｐゴシック"/>
              </a:rPr>
              <a:t>Fin des opérations comptables de gestion : plus d'émission de DP ni de TR sur N, plus de décaissements ni d'encaissements</a:t>
            </a:r>
            <a:endParaRPr lang="fr-FR" sz="900" b="0" strike="noStrike" spc="-1">
              <a:latin typeface="Arial"/>
            </a:endParaRPr>
          </a:p>
        </p:txBody>
      </p:sp>
      <p:sp>
        <p:nvSpPr>
          <p:cNvPr id="298" name="CustomShape 41"/>
          <p:cNvSpPr/>
          <p:nvPr/>
        </p:nvSpPr>
        <p:spPr>
          <a:xfrm>
            <a:off x="6524280" y="3205080"/>
            <a:ext cx="2993400" cy="407520"/>
          </a:xfrm>
          <a:prstGeom prst="roundRect">
            <a:avLst>
              <a:gd name="adj" fmla="val 16667"/>
            </a:avLst>
          </a:prstGeom>
          <a:solidFill>
            <a:srgbClr val="668FD5"/>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nSpc>
                <a:spcPct val="100000"/>
              </a:lnSpc>
            </a:pPr>
            <a:r>
              <a:rPr lang="fr-FR" sz="900" b="0" strike="noStrike" spc="-1">
                <a:solidFill>
                  <a:srgbClr val="FFFFFF"/>
                </a:solidFill>
                <a:latin typeface="Verdana"/>
                <a:ea typeface="ＭＳ Ｐゴシック"/>
              </a:rPr>
              <a:t>Réalisées par </a:t>
            </a:r>
            <a:r>
              <a:rPr lang="fr-FR" sz="900" b="1" strike="noStrike" spc="-1">
                <a:solidFill>
                  <a:srgbClr val="FFFFFF"/>
                </a:solidFill>
                <a:latin typeface="Verdana"/>
                <a:ea typeface="ＭＳ Ｐゴシック"/>
              </a:rPr>
              <a:t>Demandes Comptabilisation</a:t>
            </a:r>
            <a:endParaRPr lang="fr-FR" sz="900" b="0" strike="noStrike" spc="-1">
              <a:latin typeface="Arial"/>
            </a:endParaRPr>
          </a:p>
        </p:txBody>
      </p:sp>
      <p:sp>
        <p:nvSpPr>
          <p:cNvPr id="299" name="CustomShape 42"/>
          <p:cNvSpPr/>
          <p:nvPr/>
        </p:nvSpPr>
        <p:spPr>
          <a:xfrm>
            <a:off x="8020440" y="2182320"/>
            <a:ext cx="360" cy="354240"/>
          </a:xfrm>
          <a:custGeom>
            <a:avLst/>
            <a:gdLst/>
            <a:ahLst/>
            <a:cxnLst/>
            <a:rect l="l" t="t" r="r" b="b"/>
            <a:pathLst>
              <a:path w="21600" h="21600">
                <a:moveTo>
                  <a:pt x="0" y="0"/>
                </a:moveTo>
                <a:lnTo>
                  <a:pt x="21600" y="21600"/>
                </a:lnTo>
              </a:path>
            </a:pathLst>
          </a:custGeom>
          <a:noFill/>
          <a:ln w="38160">
            <a:noFill/>
          </a:ln>
          <a:effectLst>
            <a:outerShdw dist="23040" dir="5400000">
              <a:srgbClr val="000000">
                <a:alpha val="35000"/>
              </a:srgbClr>
            </a:outerShdw>
          </a:effectLst>
        </p:spPr>
        <p:style>
          <a:lnRef idx="0">
            <a:scrgbClr r="0" g="0" b="0"/>
          </a:lnRef>
          <a:fillRef idx="0">
            <a:scrgbClr r="0" g="0" b="0"/>
          </a:fillRef>
          <a:effectRef idx="0">
            <a:scrgbClr r="0" g="0" b="0"/>
          </a:effectRef>
          <a:fontRef idx="minor"/>
        </p:style>
      </p:sp>
      <p:sp>
        <p:nvSpPr>
          <p:cNvPr id="300" name="CustomShape 43"/>
          <p:cNvSpPr/>
          <p:nvPr/>
        </p:nvSpPr>
        <p:spPr>
          <a:xfrm>
            <a:off x="6524280" y="2548800"/>
            <a:ext cx="2993400" cy="695880"/>
          </a:xfrm>
          <a:prstGeom prst="round2SameRect">
            <a:avLst>
              <a:gd name="adj1" fmla="val 16667"/>
              <a:gd name="adj2" fmla="val 0"/>
            </a:avLst>
          </a:prstGeom>
          <a:solidFill>
            <a:srgbClr val="DBE4F5"/>
          </a:solidFill>
          <a:ln w="381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marL="171360" indent="-168840" algn="just">
              <a:lnSpc>
                <a:spcPct val="100000"/>
              </a:lnSpc>
              <a:buClr>
                <a:srgbClr val="284F92"/>
              </a:buClr>
              <a:buFont typeface="Arial"/>
              <a:buChar char="•"/>
            </a:pPr>
            <a:r>
              <a:rPr lang="fr-FR" sz="900" b="1" strike="noStrike" spc="-1">
                <a:solidFill>
                  <a:srgbClr val="284F92"/>
                </a:solidFill>
                <a:latin typeface="Verdana"/>
                <a:ea typeface="ＭＳ Ｐゴシック"/>
              </a:rPr>
              <a:t>Du 1</a:t>
            </a:r>
            <a:r>
              <a:rPr lang="fr-FR" sz="900" b="1" strike="noStrike" spc="-1" baseline="30000">
                <a:solidFill>
                  <a:srgbClr val="284F92"/>
                </a:solidFill>
                <a:latin typeface="Verdana"/>
                <a:ea typeface="ＭＳ Ｐゴシック"/>
              </a:rPr>
              <a:t>er</a:t>
            </a:r>
            <a:r>
              <a:rPr lang="fr-FR" sz="900" b="1" strike="noStrike" spc="-1">
                <a:solidFill>
                  <a:srgbClr val="284F92"/>
                </a:solidFill>
                <a:latin typeface="Verdana"/>
                <a:ea typeface="ＭＳ Ｐゴシック"/>
              </a:rPr>
              <a:t> au 31 janvier N+1</a:t>
            </a:r>
            <a:r>
              <a:rPr lang="fr-FR" sz="900" b="0" strike="noStrike" spc="-1">
                <a:solidFill>
                  <a:srgbClr val="284F92"/>
                </a:solidFill>
                <a:latin typeface="Verdana"/>
                <a:ea typeface="ＭＳ Ｐゴシック"/>
              </a:rPr>
              <a:t>, en date comptable du 31/12/N</a:t>
            </a:r>
            <a:endParaRPr lang="fr-FR" sz="900" b="0" strike="noStrike" spc="-1">
              <a:latin typeface="Arial"/>
            </a:endParaRPr>
          </a:p>
          <a:p>
            <a:pPr marL="171360" indent="-168840" algn="just">
              <a:lnSpc>
                <a:spcPct val="100000"/>
              </a:lnSpc>
              <a:buClr>
                <a:srgbClr val="284F92"/>
              </a:buClr>
              <a:buFont typeface="Arial"/>
              <a:buChar char="•"/>
            </a:pPr>
            <a:r>
              <a:rPr lang="fr-FR" sz="900" b="1" strike="noStrike" spc="-1">
                <a:solidFill>
                  <a:srgbClr val="284F92"/>
                </a:solidFill>
                <a:latin typeface="Verdana"/>
                <a:ea typeface="ＭＳ Ｐゴシック"/>
              </a:rPr>
              <a:t>Seulement en comptabilité générale</a:t>
            </a:r>
            <a:endParaRPr lang="fr-FR" sz="900" b="0" strike="noStrike" spc="-1">
              <a:latin typeface="Arial"/>
            </a:endParaRPr>
          </a:p>
        </p:txBody>
      </p:sp>
      <p:sp>
        <p:nvSpPr>
          <p:cNvPr id="301" name="CustomShape 44"/>
          <p:cNvSpPr/>
          <p:nvPr/>
        </p:nvSpPr>
        <p:spPr>
          <a:xfrm>
            <a:off x="9098640" y="1091520"/>
            <a:ext cx="1307160" cy="257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100" b="1" strike="noStrike" spc="-1">
                <a:solidFill>
                  <a:srgbClr val="004B9C"/>
                </a:solidFill>
                <a:latin typeface="Open Sans"/>
                <a:ea typeface="Open Sans"/>
              </a:rPr>
              <a:t>31/01/2023</a:t>
            </a:r>
            <a:endParaRPr lang="fr-FR" sz="1100" b="0" strike="noStrike" spc="-1">
              <a:latin typeface="Arial"/>
            </a:endParaRPr>
          </a:p>
        </p:txBody>
      </p:sp>
      <p:sp>
        <p:nvSpPr>
          <p:cNvPr id="302" name="CustomShape 45"/>
          <p:cNvSpPr/>
          <p:nvPr/>
        </p:nvSpPr>
        <p:spPr>
          <a:xfrm>
            <a:off x="8827200" y="1363320"/>
            <a:ext cx="1597320" cy="23544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0" i="1" strike="noStrike" spc="-1">
                <a:solidFill>
                  <a:srgbClr val="CE1154"/>
                </a:solidFill>
                <a:latin typeface="Open Sans"/>
                <a:ea typeface="Open Sans"/>
              </a:rPr>
              <a:t>Fin de la période d'inventaire</a:t>
            </a:r>
            <a:endParaRPr lang="fr-FR" sz="800" b="0" strike="noStrike" spc="-1">
              <a:latin typeface="Arial"/>
            </a:endParaRPr>
          </a:p>
        </p:txBody>
      </p:sp>
      <p:sp>
        <p:nvSpPr>
          <p:cNvPr id="303" name="CustomShape 46"/>
          <p:cNvSpPr/>
          <p:nvPr/>
        </p:nvSpPr>
        <p:spPr>
          <a:xfrm>
            <a:off x="9488520" y="1818360"/>
            <a:ext cx="207720" cy="155520"/>
          </a:xfrm>
          <a:prstGeom prst="star5">
            <a:avLst>
              <a:gd name="adj" fmla="val 19098"/>
              <a:gd name="hf" fmla="val 105146"/>
              <a:gd name="vf" fmla="val 110557"/>
            </a:avLst>
          </a:prstGeom>
          <a:solidFill>
            <a:srgbClr val="CE1154"/>
          </a:solidFill>
          <a:ln w="25560">
            <a:solidFill>
              <a:srgbClr val="CE1154"/>
            </a:solidFill>
            <a:round/>
          </a:ln>
        </p:spPr>
        <p:style>
          <a:lnRef idx="0">
            <a:scrgbClr r="0" g="0" b="0"/>
          </a:lnRef>
          <a:fillRef idx="0">
            <a:scrgbClr r="0" g="0" b="0"/>
          </a:fillRef>
          <a:effectRef idx="0">
            <a:scrgbClr r="0" g="0" b="0"/>
          </a:effectRef>
          <a:fontRef idx="minor"/>
        </p:style>
      </p:sp>
      <p:sp>
        <p:nvSpPr>
          <p:cNvPr id="304" name="CustomShape 47"/>
          <p:cNvSpPr/>
          <p:nvPr/>
        </p:nvSpPr>
        <p:spPr>
          <a:xfrm>
            <a:off x="8853480" y="2271240"/>
            <a:ext cx="1597320" cy="235440"/>
          </a:xfrm>
          <a:prstGeom prst="rect">
            <a:avLst/>
          </a:prstGeom>
          <a:noFill/>
          <a:ln>
            <a:noFill/>
          </a:ln>
        </p:spPr>
        <p:style>
          <a:lnRef idx="0">
            <a:scrgbClr r="0" g="0" b="0"/>
          </a:lnRef>
          <a:fillRef idx="0">
            <a:scrgbClr r="0" g="0" b="0"/>
          </a:fillRef>
          <a:effectRef idx="0">
            <a:scrgbClr r="0" g="0" b="0"/>
          </a:effectRef>
          <a:fontRef idx="minor"/>
        </p:style>
        <p:txBody>
          <a:bodyPr lIns="12600" tIns="12600" rIns="12600" bIns="12600" anchor="ctr">
            <a:noAutofit/>
          </a:bodyPr>
          <a:lstStyle/>
          <a:p>
            <a:pPr algn="ctr">
              <a:lnSpc>
                <a:spcPct val="90000"/>
              </a:lnSpc>
              <a:spcAft>
                <a:spcPts val="281"/>
              </a:spcAft>
            </a:pPr>
            <a:r>
              <a:rPr lang="fr-FR" sz="800" b="1" i="1" strike="noStrike" spc="-1">
                <a:solidFill>
                  <a:srgbClr val="3B8821"/>
                </a:solidFill>
                <a:latin typeface="Open Sans"/>
                <a:ea typeface="Open Sans"/>
              </a:rPr>
              <a:t>Transmission à l’Infocentre Rang 05</a:t>
            </a:r>
            <a:endParaRPr lang="fr-FR" sz="800" b="0" strike="noStrike" spc="-1">
              <a:latin typeface="Arial"/>
            </a:endParaRPr>
          </a:p>
        </p:txBody>
      </p:sp>
      <p:sp>
        <p:nvSpPr>
          <p:cNvPr id="305" name="CustomShape 48"/>
          <p:cNvSpPr/>
          <p:nvPr/>
        </p:nvSpPr>
        <p:spPr>
          <a:xfrm>
            <a:off x="1967040" y="3859200"/>
            <a:ext cx="4416840" cy="495360"/>
          </a:xfrm>
          <a:prstGeom prst="roundRect">
            <a:avLst>
              <a:gd name="adj" fmla="val 16667"/>
            </a:avLst>
          </a:prstGeom>
          <a:solidFill>
            <a:srgbClr val="668FD5"/>
          </a:solidFill>
          <a:ln w="255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a:lnSpc>
                <a:spcPct val="100000"/>
              </a:lnSpc>
            </a:pPr>
            <a:r>
              <a:rPr lang="fr-FR" sz="900" b="1" strike="noStrike" spc="-1">
                <a:solidFill>
                  <a:srgbClr val="FFFFFF"/>
                </a:solidFill>
                <a:latin typeface="Verdana"/>
                <a:ea typeface="ＭＳ Ｐゴシック"/>
              </a:rPr>
              <a:t>Principe d’annualité</a:t>
            </a:r>
            <a:endParaRPr lang="fr-FR" sz="900" b="0" strike="noStrike" spc="-1">
              <a:latin typeface="Arial"/>
            </a:endParaRPr>
          </a:p>
          <a:p>
            <a:pPr>
              <a:lnSpc>
                <a:spcPct val="100000"/>
              </a:lnSpc>
            </a:pPr>
            <a:r>
              <a:rPr lang="fr-FR" sz="900" b="0" strike="noStrike" spc="-1">
                <a:solidFill>
                  <a:srgbClr val="FFFFFF"/>
                </a:solidFill>
                <a:latin typeface="Verdana"/>
                <a:ea typeface="ＭＳ Ｐゴシック"/>
              </a:rPr>
              <a:t>Clarification</a:t>
            </a:r>
            <a:r>
              <a:rPr lang="fr-FR" sz="900" b="1" strike="noStrike" spc="-1">
                <a:solidFill>
                  <a:srgbClr val="FFFFFF"/>
                </a:solidFill>
                <a:latin typeface="Verdana"/>
                <a:ea typeface="ＭＳ Ｐゴシック"/>
              </a:rPr>
              <a:t> </a:t>
            </a:r>
            <a:r>
              <a:rPr lang="fr-FR" sz="900" b="0" strike="noStrike" spc="-1">
                <a:solidFill>
                  <a:srgbClr val="FFFFFF"/>
                </a:solidFill>
                <a:latin typeface="Verdana"/>
                <a:ea typeface="ＭＳ Ｐゴシック"/>
              </a:rPr>
              <a:t>des</a:t>
            </a:r>
            <a:r>
              <a:rPr lang="fr-FR" sz="900" b="1" strike="noStrike" spc="-1">
                <a:solidFill>
                  <a:srgbClr val="FFFFFF"/>
                </a:solidFill>
                <a:latin typeface="Verdana"/>
                <a:ea typeface="ＭＳ Ｐゴシック"/>
              </a:rPr>
              <a:t> </a:t>
            </a:r>
            <a:r>
              <a:rPr lang="fr-FR" sz="900" b="0" strike="noStrike" spc="-1">
                <a:solidFill>
                  <a:srgbClr val="FFFFFF"/>
                </a:solidFill>
                <a:latin typeface="Verdana"/>
                <a:ea typeface="ＭＳ Ｐゴシック"/>
              </a:rPr>
              <a:t>différences entre </a:t>
            </a:r>
            <a:r>
              <a:rPr lang="fr-FR" sz="900" b="1" strike="noStrike" spc="-1">
                <a:solidFill>
                  <a:srgbClr val="FFFFFF"/>
                </a:solidFill>
                <a:latin typeface="Verdana"/>
                <a:ea typeface="ＭＳ Ｐゴシック"/>
              </a:rPr>
              <a:t>résultat comptable et solde budgétaire</a:t>
            </a:r>
            <a:endParaRPr lang="fr-FR" sz="900" b="0" strike="noStrike" spc="-1">
              <a:latin typeface="Arial"/>
            </a:endParaRPr>
          </a:p>
        </p:txBody>
      </p:sp>
      <p:sp>
        <p:nvSpPr>
          <p:cNvPr id="306" name="CustomShape 49"/>
          <p:cNvSpPr/>
          <p:nvPr/>
        </p:nvSpPr>
        <p:spPr>
          <a:xfrm>
            <a:off x="4034520" y="2182320"/>
            <a:ext cx="360" cy="354240"/>
          </a:xfrm>
          <a:custGeom>
            <a:avLst/>
            <a:gdLst/>
            <a:ahLst/>
            <a:cxnLst/>
            <a:rect l="l" t="t" r="r" b="b"/>
            <a:pathLst>
              <a:path w="21600" h="21600">
                <a:moveTo>
                  <a:pt x="0" y="0"/>
                </a:moveTo>
                <a:lnTo>
                  <a:pt x="21600" y="21600"/>
                </a:lnTo>
              </a:path>
            </a:pathLst>
          </a:custGeom>
          <a:noFill/>
          <a:ln w="38160">
            <a:noFill/>
          </a:ln>
          <a:effectLst>
            <a:outerShdw dist="23040" dir="5400000">
              <a:srgbClr val="000000">
                <a:alpha val="35000"/>
              </a:srgbClr>
            </a:outerShdw>
          </a:effectLst>
        </p:spPr>
        <p:style>
          <a:lnRef idx="0">
            <a:scrgbClr r="0" g="0" b="0"/>
          </a:lnRef>
          <a:fillRef idx="0">
            <a:scrgbClr r="0" g="0" b="0"/>
          </a:fillRef>
          <a:effectRef idx="0">
            <a:scrgbClr r="0" g="0" b="0"/>
          </a:effectRef>
          <a:fontRef idx="minor"/>
        </p:style>
      </p:sp>
      <p:sp>
        <p:nvSpPr>
          <p:cNvPr id="307" name="CustomShape 50"/>
          <p:cNvSpPr/>
          <p:nvPr/>
        </p:nvSpPr>
        <p:spPr>
          <a:xfrm>
            <a:off x="1966320" y="2548800"/>
            <a:ext cx="4416840" cy="1347120"/>
          </a:xfrm>
          <a:prstGeom prst="round2SameRect">
            <a:avLst>
              <a:gd name="adj1" fmla="val 16667"/>
              <a:gd name="adj2" fmla="val 0"/>
            </a:avLst>
          </a:prstGeom>
          <a:solidFill>
            <a:srgbClr val="DBE4F5"/>
          </a:solidFill>
          <a:ln w="38160">
            <a:noFill/>
          </a:ln>
        </p:spPr>
        <p:style>
          <a:lnRef idx="0">
            <a:scrgbClr r="0" g="0" b="0"/>
          </a:lnRef>
          <a:fillRef idx="0">
            <a:scrgbClr r="0" g="0" b="0"/>
          </a:fillRef>
          <a:effectRef idx="0">
            <a:scrgbClr r="0" g="0" b="0"/>
          </a:effectRef>
          <a:fontRef idx="minor"/>
        </p:style>
        <p:txBody>
          <a:bodyPr lIns="72000" tIns="36000" rIns="72000" bIns="36000" anchor="ctr">
            <a:noAutofit/>
          </a:bodyPr>
          <a:lstStyle/>
          <a:p>
            <a:pPr marL="171360" indent="-168840" algn="just">
              <a:lnSpc>
                <a:spcPct val="100000"/>
              </a:lnSpc>
              <a:buClr>
                <a:srgbClr val="284F92"/>
              </a:buClr>
              <a:buFont typeface="Arial"/>
              <a:buChar char="•"/>
            </a:pPr>
            <a:r>
              <a:rPr lang="fr-FR" sz="900" b="0" strike="noStrike" spc="-1">
                <a:solidFill>
                  <a:srgbClr val="284F92"/>
                </a:solidFill>
                <a:latin typeface="Verdana"/>
                <a:ea typeface="ＭＳ Ｐゴシック"/>
              </a:rPr>
              <a:t>Rapprochement entre l'objet de gestion </a:t>
            </a:r>
            <a:r>
              <a:rPr lang="fr-FR" sz="900" b="1" strike="noStrike" spc="-1">
                <a:solidFill>
                  <a:srgbClr val="284F92"/>
                </a:solidFill>
                <a:latin typeface="Verdana"/>
                <a:ea typeface="ＭＳ Ｐゴシック"/>
              </a:rPr>
              <a:t>émis au plus tard le 31/12/N </a:t>
            </a:r>
            <a:r>
              <a:rPr lang="fr-FR" sz="900" b="0" strike="noStrike" spc="-1">
                <a:solidFill>
                  <a:srgbClr val="284F92"/>
                </a:solidFill>
                <a:latin typeface="Verdana"/>
                <a:ea typeface="ＭＳ Ｐゴシック"/>
              </a:rPr>
              <a:t>et le flux financier effectif </a:t>
            </a:r>
            <a:r>
              <a:rPr lang="fr-FR" sz="900" b="1" strike="noStrike" spc="-1">
                <a:solidFill>
                  <a:srgbClr val="284F92"/>
                </a:solidFill>
                <a:latin typeface="Verdana"/>
                <a:ea typeface="ＭＳ Ｐゴシック"/>
              </a:rPr>
              <a:t>au plus tard le 31/12/N</a:t>
            </a:r>
            <a:endParaRPr lang="fr-FR" sz="900" b="0" strike="noStrike" spc="-1">
              <a:latin typeface="Arial"/>
            </a:endParaRPr>
          </a:p>
          <a:p>
            <a:pPr marL="171360" indent="-168840" algn="just">
              <a:lnSpc>
                <a:spcPct val="100000"/>
              </a:lnSpc>
              <a:buClr>
                <a:srgbClr val="284F92"/>
              </a:buClr>
              <a:buFont typeface="Arial"/>
              <a:buChar char="•"/>
            </a:pPr>
            <a:r>
              <a:rPr lang="fr-FR" sz="900" b="0" strike="noStrike" spc="-1">
                <a:solidFill>
                  <a:srgbClr val="284F92"/>
                </a:solidFill>
                <a:latin typeface="Verdana"/>
                <a:ea typeface="ＭＳ Ｐゴシック"/>
              </a:rPr>
              <a:t>Uniquement les rapprochements avec les opérations comptabilisées sur le relevé du compte DFT, en </a:t>
            </a:r>
            <a:r>
              <a:rPr lang="fr-FR" sz="900" b="1" strike="noStrike" spc="-1">
                <a:solidFill>
                  <a:srgbClr val="284F92"/>
                </a:solidFill>
                <a:latin typeface="Verdana"/>
                <a:ea typeface="ＭＳ Ｐゴシック"/>
              </a:rPr>
              <a:t>date de valeur du 31 décembre N </a:t>
            </a:r>
            <a:r>
              <a:rPr lang="fr-FR" sz="900" b="0" strike="noStrike" spc="-1">
                <a:solidFill>
                  <a:srgbClr val="284F92"/>
                </a:solidFill>
                <a:latin typeface="Verdana"/>
                <a:ea typeface="ＭＳ Ｐゴシック"/>
              </a:rPr>
              <a:t>au plus tard, qui n'ont pu être réalisés au 31/12/N</a:t>
            </a:r>
            <a:endParaRPr lang="fr-FR" sz="900" b="0" strike="noStrike" spc="-1">
              <a:latin typeface="Arial"/>
            </a:endParaRPr>
          </a:p>
          <a:p>
            <a:pPr marL="171360" indent="-168840" algn="just">
              <a:lnSpc>
                <a:spcPct val="100000"/>
              </a:lnSpc>
              <a:buClr>
                <a:srgbClr val="284F92"/>
              </a:buClr>
              <a:buFont typeface="Arial"/>
              <a:buChar char="•"/>
            </a:pPr>
            <a:r>
              <a:rPr lang="fr-FR" sz="900" b="1" strike="noStrike" spc="-1">
                <a:solidFill>
                  <a:srgbClr val="284F92"/>
                </a:solidFill>
                <a:latin typeface="Verdana"/>
                <a:ea typeface="ＭＳ Ｐゴシック"/>
              </a:rPr>
              <a:t>Pas d’émission, en N+1, des TR ou DP sur N</a:t>
            </a:r>
            <a:endParaRPr lang="fr-FR" sz="900" b="0" strike="noStrike" spc="-1">
              <a:latin typeface="Arial"/>
            </a:endParaRPr>
          </a:p>
        </p:txBody>
      </p:sp>
      <p:sp>
        <p:nvSpPr>
          <p:cNvPr id="308" name="CustomShape 51"/>
          <p:cNvSpPr/>
          <p:nvPr/>
        </p:nvSpPr>
        <p:spPr>
          <a:xfrm>
            <a:off x="7515000" y="4544280"/>
            <a:ext cx="1470240" cy="196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700" b="0" i="1" strike="noStrike" spc="-1">
                <a:solidFill>
                  <a:srgbClr val="FF0000"/>
                </a:solidFill>
                <a:latin typeface="Verdana"/>
                <a:ea typeface="ＭＳ Ｐゴシック"/>
              </a:rPr>
              <a:t>ou 30/06/2023 (GCS)</a:t>
            </a:r>
            <a:endParaRPr lang="fr-FR" sz="700" b="0" strike="noStrike" spc="-1">
              <a:latin typeface="Arial"/>
            </a:endParaRPr>
          </a:p>
        </p:txBody>
      </p:sp>
      <p:sp>
        <p:nvSpPr>
          <p:cNvPr id="309" name="CustomShape 52"/>
          <p:cNvSpPr/>
          <p:nvPr/>
        </p:nvSpPr>
        <p:spPr>
          <a:xfrm>
            <a:off x="9462240" y="4542120"/>
            <a:ext cx="1151640" cy="1965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FR" sz="700" b="0" i="1" strike="noStrike" spc="-1">
                <a:solidFill>
                  <a:srgbClr val="FF0000"/>
                </a:solidFill>
                <a:latin typeface="Verdana"/>
                <a:ea typeface="ＭＳ Ｐゴシック"/>
              </a:rPr>
              <a:t>ou 30/06/2023 (GCS)</a:t>
            </a:r>
            <a:endParaRPr lang="fr-FR" sz="700" b="0" strike="noStrike" spc="-1">
              <a:latin typeface="Arial"/>
            </a:endParaRPr>
          </a:p>
        </p:txBody>
      </p:sp>
      <p:sp>
        <p:nvSpPr>
          <p:cNvPr id="310" name="CustomShape 53"/>
          <p:cNvSpPr/>
          <p:nvPr/>
        </p:nvSpPr>
        <p:spPr>
          <a:xfrm>
            <a:off x="2911320" y="1228320"/>
            <a:ext cx="2416320" cy="272880"/>
          </a:xfrm>
          <a:prstGeom prst="foldedCorner">
            <a:avLst>
              <a:gd name="adj" fmla="val 16667"/>
            </a:avLst>
          </a:prstGeom>
          <a:solidFill>
            <a:srgbClr val="533679"/>
          </a:solidFill>
          <a:ln w="38160">
            <a:solidFill>
              <a:srgbClr val="3B8821"/>
            </a:solidFill>
            <a:round/>
          </a:ln>
        </p:spPr>
        <p:style>
          <a:lnRef idx="0">
            <a:scrgbClr r="0" g="0" b="0"/>
          </a:lnRef>
          <a:fillRef idx="0">
            <a:scrgbClr r="0" g="0" b="0"/>
          </a:fillRef>
          <a:effectRef idx="0">
            <a:scrgbClr r="0" g="0" b="0"/>
          </a:effectRef>
          <a:fontRef idx="minor"/>
        </p:style>
        <p:txBody>
          <a:bodyPr wrap="none" lIns="90000" tIns="45000" rIns="90000" bIns="45000" anchor="ctr">
            <a:spAutoFit/>
          </a:bodyPr>
          <a:lstStyle/>
          <a:p>
            <a:pPr algn="ctr">
              <a:lnSpc>
                <a:spcPct val="100000"/>
              </a:lnSpc>
            </a:pPr>
            <a:r>
              <a:rPr lang="fr-FR" sz="900" b="1" strike="noStrike" spc="-1">
                <a:solidFill>
                  <a:srgbClr val="FFFFFF"/>
                </a:solidFill>
                <a:latin typeface="Verdana"/>
                <a:ea typeface="ＭＳ Ｐゴシック"/>
              </a:rPr>
              <a:t>Pages 37-38 du vademecum GBCP </a:t>
            </a:r>
            <a:endParaRPr lang="fr-FR" sz="900" b="0" strike="noStrike" spc="-1">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CustomShape 1"/>
          <p:cNvSpPr/>
          <p:nvPr/>
        </p:nvSpPr>
        <p:spPr>
          <a:xfrm>
            <a:off x="183600" y="144000"/>
            <a:ext cx="9103680" cy="647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3) Conséquences de la dissolution</a:t>
            </a:r>
            <a:endParaRPr lang="fr-FR" sz="1600" b="0" strike="noStrike" spc="-1">
              <a:latin typeface="Arial"/>
            </a:endParaRPr>
          </a:p>
        </p:txBody>
      </p:sp>
      <p:sp>
        <p:nvSpPr>
          <p:cNvPr id="312" name="CustomShape 2"/>
          <p:cNvSpPr/>
          <p:nvPr/>
        </p:nvSpPr>
        <p:spPr>
          <a:xfrm>
            <a:off x="183600" y="1623960"/>
            <a:ext cx="10013760" cy="489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400" b="1" strike="noStrike" spc="-1" dirty="0">
                <a:solidFill>
                  <a:srgbClr val="284F92"/>
                </a:solidFill>
                <a:latin typeface="Verdana"/>
                <a:ea typeface="ＭＳ Ｐゴシック"/>
              </a:rPr>
              <a:t>	 </a:t>
            </a:r>
            <a:r>
              <a:rPr lang="fr-FR" sz="1600" b="1" u="sng" strike="noStrike" spc="-1" dirty="0">
                <a:solidFill>
                  <a:srgbClr val="284F92"/>
                </a:solidFill>
                <a:uFillTx/>
                <a:latin typeface="Verdana"/>
                <a:ea typeface="ＭＳ Ｐゴシック"/>
              </a:rPr>
              <a:t>A compter de la date de dissolution</a:t>
            </a:r>
            <a:r>
              <a:rPr lang="fr-FR" sz="1600" b="1" strike="noStrike" spc="-1" dirty="0">
                <a:solidFill>
                  <a:srgbClr val="284F92"/>
                </a:solidFill>
                <a:latin typeface="Verdana"/>
                <a:ea typeface="ＭＳ Ｐゴシック"/>
              </a:rPr>
              <a:t> : </a:t>
            </a: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r>
              <a:rPr lang="fr-FR" sz="1600" b="1" strike="noStrike" spc="-1" dirty="0">
                <a:solidFill>
                  <a:srgbClr val="284F92"/>
                </a:solidFill>
                <a:latin typeface="Verdana"/>
                <a:ea typeface="ＭＳ Ｐゴシック"/>
              </a:rPr>
              <a:t>	Pour l’OPN dissous :</a:t>
            </a: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r>
              <a:rPr lang="fr-FR" sz="1600" b="1" strike="noStrike" spc="-1" dirty="0">
                <a:solidFill>
                  <a:srgbClr val="284F92"/>
                </a:solidFill>
                <a:latin typeface="Verdana"/>
                <a:ea typeface="ＭＳ Ｐゴシック"/>
              </a:rPr>
              <a:t>	</a:t>
            </a:r>
            <a:r>
              <a:rPr lang="fr-FR" sz="1600" b="0" strike="noStrike" spc="-1" dirty="0">
                <a:solidFill>
                  <a:srgbClr val="284F92"/>
                </a:solidFill>
                <a:latin typeface="Verdana"/>
                <a:ea typeface="ＭＳ Ｐゴシック"/>
              </a:rPr>
              <a:t>Informer les tiers (clients, fournisseurs) du changement de personne morale ;</a:t>
            </a: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r>
              <a:rPr lang="fr-FR" sz="1600" b="0" strike="noStrike" spc="-1" dirty="0">
                <a:solidFill>
                  <a:srgbClr val="284F92"/>
                </a:solidFill>
                <a:latin typeface="Verdana"/>
                <a:ea typeface="ＭＳ Ｐゴシック"/>
              </a:rPr>
              <a:t>	Absence de toute opération nouvelle budgétaire et financière.</a:t>
            </a: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r>
              <a:rPr lang="fr-FR" sz="1600" b="1" strike="noStrike" spc="-1" dirty="0">
                <a:solidFill>
                  <a:srgbClr val="284F92"/>
                </a:solidFill>
                <a:latin typeface="Verdana"/>
                <a:ea typeface="ＭＳ Ｐゴシック"/>
              </a:rPr>
              <a:t>	Pour le nouvel OPN :</a:t>
            </a: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r>
              <a:rPr lang="fr-FR" sz="1600" b="1" strike="noStrike" spc="-1" dirty="0">
                <a:solidFill>
                  <a:srgbClr val="284F92"/>
                </a:solidFill>
                <a:latin typeface="Verdana"/>
                <a:ea typeface="ＭＳ Ｐゴシック"/>
              </a:rPr>
              <a:t>	</a:t>
            </a:r>
            <a:r>
              <a:rPr lang="fr-FR" sz="1600" b="0" strike="noStrike" spc="-1" dirty="0">
                <a:solidFill>
                  <a:srgbClr val="284F92"/>
                </a:solidFill>
                <a:latin typeface="Verdana"/>
                <a:ea typeface="ＭＳ Ｐゴシック"/>
              </a:rPr>
              <a:t>Préparer des avenants pour tous les contrats ;</a:t>
            </a:r>
            <a:endParaRPr lang="fr-FR" sz="1600" b="0" strike="noStrike" spc="-1" dirty="0">
              <a:latin typeface="Arial"/>
            </a:endParaRPr>
          </a:p>
          <a:p>
            <a:pPr algn="just">
              <a:lnSpc>
                <a:spcPct val="100000"/>
              </a:lnSpc>
            </a:pPr>
            <a:r>
              <a:rPr lang="fr-FR" sz="1600" b="0" strike="noStrike" spc="-1" dirty="0">
                <a:solidFill>
                  <a:srgbClr val="284F92"/>
                </a:solidFill>
                <a:latin typeface="Verdana"/>
                <a:ea typeface="ＭＳ Ｐゴシック"/>
              </a:rPr>
              <a:t>		</a:t>
            </a:r>
            <a:endParaRPr lang="fr-FR" sz="1600" b="0" strike="noStrike" spc="-1" dirty="0">
              <a:latin typeface="Arial"/>
            </a:endParaRPr>
          </a:p>
          <a:p>
            <a:pPr algn="just">
              <a:lnSpc>
                <a:spcPct val="100000"/>
              </a:lnSpc>
            </a:pPr>
            <a:r>
              <a:rPr lang="fr-FR" sz="1600" b="0" strike="noStrike" spc="-1" dirty="0">
                <a:solidFill>
                  <a:srgbClr val="284F92"/>
                </a:solidFill>
                <a:latin typeface="Verdana"/>
                <a:ea typeface="ＭＳ Ｐゴシック"/>
              </a:rPr>
              <a:t>	Dans certains cas, il sera nécessaire de reprendre l’intégralité de la procédure de 	passation de marché public </a:t>
            </a:r>
            <a:r>
              <a:rPr lang="fr-FR" sz="1600" b="0" i="1" strike="noStrike" spc="-1" dirty="0">
                <a:solidFill>
                  <a:srgbClr val="284F92"/>
                </a:solidFill>
                <a:latin typeface="Verdana"/>
                <a:ea typeface="ＭＳ Ｐゴシック"/>
              </a:rPr>
              <a:t>(exemple : commissaire aux comptes de l’EPN dissous 	vers nouvel EPN).</a:t>
            </a: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r>
              <a:rPr lang="fr-FR" sz="1400" b="1" strike="noStrike" spc="-1" dirty="0">
                <a:solidFill>
                  <a:srgbClr val="284F92"/>
                </a:solidFill>
                <a:latin typeface="Verdana"/>
                <a:ea typeface="ＭＳ Ｐゴシック"/>
              </a:rPr>
              <a:t>	</a:t>
            </a:r>
            <a:endParaRPr lang="fr-FR" sz="1400" b="0" strike="noStrike" spc="-1" dirty="0">
              <a:latin typeface="Arial"/>
            </a:endParaRPr>
          </a:p>
          <a:p>
            <a:pPr algn="just">
              <a:lnSpc>
                <a:spcPct val="100000"/>
              </a:lnSpc>
            </a:pPr>
            <a:r>
              <a:rPr lang="fr-FR" sz="1400" b="1" strike="noStrike" spc="-1" dirty="0">
                <a:solidFill>
                  <a:srgbClr val="284F92"/>
                </a:solidFill>
                <a:latin typeface="Verdana"/>
                <a:ea typeface="ＭＳ Ｐゴシック"/>
              </a:rPr>
              <a:t>	</a:t>
            </a:r>
            <a:endParaRPr lang="fr-FR" sz="1400" b="0" strike="noStrike" spc="-1" dirty="0">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CustomShape 1"/>
          <p:cNvSpPr/>
          <p:nvPr/>
        </p:nvSpPr>
        <p:spPr>
          <a:xfrm>
            <a:off x="267840" y="137880"/>
            <a:ext cx="9091440" cy="73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4) Archives</a:t>
            </a:r>
            <a:endParaRPr lang="fr-FR" sz="1600" b="0" strike="noStrike" spc="-1">
              <a:latin typeface="Arial"/>
            </a:endParaRPr>
          </a:p>
        </p:txBody>
      </p:sp>
      <p:sp>
        <p:nvSpPr>
          <p:cNvPr id="314" name="CustomShape 2"/>
          <p:cNvSpPr/>
          <p:nvPr/>
        </p:nvSpPr>
        <p:spPr>
          <a:xfrm>
            <a:off x="78120" y="1440000"/>
            <a:ext cx="10433520" cy="5609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600" b="1" u="sng" strike="noStrike" spc="-1">
                <a:solidFill>
                  <a:srgbClr val="284F92"/>
                </a:solidFill>
                <a:uFillTx/>
                <a:latin typeface="Verdana"/>
                <a:ea typeface="ＭＳ Ｐゴシック"/>
              </a:rPr>
              <a:t>A compter de la date de dissolution, conservation des pièces justificatives</a:t>
            </a:r>
            <a:r>
              <a:rPr lang="fr-FR" sz="1600" b="1" strike="noStrike" spc="-1">
                <a:solidFill>
                  <a:srgbClr val="284F92"/>
                </a:solidFill>
                <a:latin typeface="Verdana"/>
                <a:ea typeface="ＭＳ Ｐゴシック"/>
              </a:rPr>
              <a:t>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L’organisme est de tenu de conserver les PJ, pendant la </a:t>
            </a:r>
            <a:r>
              <a:rPr lang="fr-FR" sz="1600" b="1" strike="noStrike" spc="-1">
                <a:solidFill>
                  <a:srgbClr val="284F92"/>
                </a:solidFill>
                <a:latin typeface="Verdana"/>
                <a:ea typeface="ＭＳ Ｐゴシック"/>
              </a:rPr>
              <a:t>période au cours de laquelle la responsabilité de l’AC est susceptible d’être mise en jeu</a:t>
            </a:r>
            <a:r>
              <a:rPr lang="fr-FR" sz="1600" b="0" strike="noStrike" spc="-1">
                <a:solidFill>
                  <a:srgbClr val="284F92"/>
                </a:solidFill>
                <a:latin typeface="Verdana"/>
                <a:ea typeface="ＭＳ Ｐゴシック"/>
              </a:rPr>
              <a:t> par le juge des comptes </a:t>
            </a:r>
            <a:r>
              <a:rPr lang="fr-FR" sz="1600" b="0" i="1" strike="noStrike" spc="-1">
                <a:solidFill>
                  <a:srgbClr val="284F92"/>
                </a:solidFill>
                <a:latin typeface="Verdana"/>
                <a:ea typeface="ＭＳ Ｐゴシック"/>
              </a:rPr>
              <a:t>(application article 199 du décret GBCP)</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L’AC engage sa responsabilité personnelle et pécuniaire et doit veiller à ce que les PJ puissent être facilement mises à dispositions du juge des comptes.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990" b="0" strike="noStrike" spc="-1">
                <a:solidFill>
                  <a:srgbClr val="000000"/>
                </a:solidFill>
                <a:latin typeface="Arial"/>
                <a:ea typeface="Microsoft YaHei"/>
              </a:rPr>
              <a:t>		</a:t>
            </a:r>
            <a:r>
              <a:rPr lang="fr-FR" sz="1600" b="0" strike="noStrike" spc="-1">
                <a:solidFill>
                  <a:srgbClr val="579D1C"/>
                </a:solidFill>
                <a:latin typeface="Verdana"/>
                <a:ea typeface="ＭＳ Ｐゴシック"/>
              </a:rPr>
              <a:t>Cas du nouvel OPN créé suite à fusion, qui doit disposer de :</a:t>
            </a: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l’ensemble des pièces justificatives dites vivantes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la sauvegarde informatique des données des OPN dissous et toutes les autres PJ.</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669933"/>
                </a:solidFill>
                <a:latin typeface="Verdana"/>
                <a:ea typeface="ＭＳ Ｐゴシック"/>
              </a:rPr>
              <a:t>		Cas d’un OPN dissous :</a:t>
            </a: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L’AC doit s’assurer auprès de la structure (Etat, autre OPN) reprenant les biens, droits et obligations que celle-ci se chargera de la </a:t>
            </a:r>
            <a:r>
              <a:rPr lang="fr-FR" sz="1600" b="1" strike="noStrike" spc="-1">
                <a:solidFill>
                  <a:srgbClr val="284F92"/>
                </a:solidFill>
                <a:latin typeface="Verdana"/>
                <a:ea typeface="ＭＳ Ｐゴシック"/>
              </a:rPr>
              <a:t>conservation des pièces 	justificatives et des données du système d’information budgétaire et comptable</a:t>
            </a:r>
            <a:r>
              <a:rPr lang="fr-FR" sz="1600" b="0" strike="noStrike" spc="-1">
                <a:solidFill>
                  <a:srgbClr val="284F92"/>
                </a:solidFill>
                <a:latin typeface="Verdana"/>
                <a:ea typeface="ＭＳ Ｐゴシック"/>
              </a:rPr>
              <a:t>.</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669933"/>
                </a:solidFill>
                <a:latin typeface="Verdana"/>
                <a:ea typeface="ＭＳ Ｐゴシック"/>
              </a:rPr>
              <a:t>		Absence de reprise des missions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Confier les pièces justificatives et les données du système d’information budgétaire et comptable à une autre personne morale.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p:txBody>
      </p:sp>
      <p:sp>
        <p:nvSpPr>
          <p:cNvPr id="315" name="CustomShape 3"/>
          <p:cNvSpPr/>
          <p:nvPr/>
        </p:nvSpPr>
        <p:spPr>
          <a:xfrm>
            <a:off x="1319040" y="1912680"/>
            <a:ext cx="6561720" cy="333360"/>
          </a:xfrm>
          <a:prstGeom prst="rect">
            <a:avLst/>
          </a:prstGeom>
          <a:noFill/>
          <a:ln>
            <a:noFill/>
          </a:ln>
        </p:spPr>
        <p:style>
          <a:lnRef idx="0">
            <a:scrgbClr r="0" g="0" b="0"/>
          </a:lnRef>
          <a:fillRef idx="0">
            <a:scrgbClr r="0" g="0" b="0"/>
          </a:fillRef>
          <a:effectRef idx="0">
            <a:scrgbClr r="0" g="0" b="0"/>
          </a:effectRef>
          <a:fontRef idx="minor"/>
        </p:style>
      </p:sp>
      <p:sp>
        <p:nvSpPr>
          <p:cNvPr id="316" name="CustomShape 4"/>
          <p:cNvSpPr/>
          <p:nvPr/>
        </p:nvSpPr>
        <p:spPr>
          <a:xfrm>
            <a:off x="506520" y="6096960"/>
            <a:ext cx="9679320" cy="1204200"/>
          </a:xfrm>
          <a:prstGeom prst="rect">
            <a:avLst/>
          </a:prstGeom>
          <a:noFill/>
          <a:ln>
            <a:noFill/>
          </a:ln>
        </p:spPr>
        <p:style>
          <a:lnRef idx="0">
            <a:scrgbClr r="0" g="0" b="0"/>
          </a:lnRef>
          <a:fillRef idx="0">
            <a:scrgbClr r="0" g="0" b="0"/>
          </a:fillRef>
          <a:effectRef idx="0">
            <a:scrgbClr r="0" g="0" b="0"/>
          </a:effectRef>
          <a:fontRef idx="minor"/>
        </p:style>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CustomShape 1"/>
          <p:cNvSpPr/>
          <p:nvPr/>
        </p:nvSpPr>
        <p:spPr>
          <a:xfrm>
            <a:off x="207000" y="170640"/>
            <a:ext cx="9221400" cy="731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5) Paye à façon</a:t>
            </a:r>
            <a:endParaRPr lang="fr-FR" sz="1600" b="0" strike="noStrike" spc="-1">
              <a:latin typeface="Arial"/>
            </a:endParaRPr>
          </a:p>
        </p:txBody>
      </p:sp>
      <p:sp>
        <p:nvSpPr>
          <p:cNvPr id="318" name="CustomShape 2"/>
          <p:cNvSpPr/>
          <p:nvPr/>
        </p:nvSpPr>
        <p:spPr>
          <a:xfrm>
            <a:off x="83880" y="1349280"/>
            <a:ext cx="10433160" cy="5394240"/>
          </a:xfrm>
          <a:prstGeom prst="rect">
            <a:avLst/>
          </a:prstGeom>
          <a:noFill/>
          <a:ln>
            <a:noFill/>
          </a:ln>
        </p:spPr>
        <p:style>
          <a:lnRef idx="0">
            <a:scrgbClr r="0" g="0" b="0"/>
          </a:lnRef>
          <a:fillRef idx="0">
            <a:scrgbClr r="0" g="0" b="0"/>
          </a:fillRef>
          <a:effectRef idx="0">
            <a:scrgbClr r="0" g="0" b="0"/>
          </a:effectRef>
          <a:fontRef idx="minor"/>
        </p:style>
      </p:sp>
      <p:sp>
        <p:nvSpPr>
          <p:cNvPr id="319" name="CustomShape 3"/>
          <p:cNvSpPr/>
          <p:nvPr/>
        </p:nvSpPr>
        <p:spPr>
          <a:xfrm>
            <a:off x="216000" y="1227600"/>
            <a:ext cx="10295280" cy="61876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gn="just">
              <a:lnSpc>
                <a:spcPct val="100000"/>
              </a:lnSpc>
            </a:pPr>
            <a:r>
              <a:rPr lang="fr-FR" sz="1600" b="0" strike="noStrike" spc="-1">
                <a:solidFill>
                  <a:srgbClr val="284F92"/>
                </a:solidFill>
                <a:latin typeface="Verdana"/>
                <a:ea typeface="DejaVu Sans"/>
              </a:rPr>
              <a:t>Pour les établissements utilisant la prestation paye à façon de la DGFiP qui sont dissous  au 31 décembre avec transfert des biens, droits et obligations vers une ou plusieurs personnes morales, il convient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DejaVu Sans"/>
              </a:rPr>
              <a:t>- d'</a:t>
            </a:r>
            <a:r>
              <a:rPr lang="fr-FR" sz="1600" b="1" strike="noStrike" spc="-1">
                <a:solidFill>
                  <a:srgbClr val="284F92"/>
                </a:solidFill>
                <a:latin typeface="Verdana"/>
                <a:ea typeface="DejaVu Sans"/>
              </a:rPr>
              <a:t>informer</a:t>
            </a:r>
            <a:r>
              <a:rPr lang="fr-FR" sz="1600" b="0" strike="noStrike" spc="-1">
                <a:solidFill>
                  <a:srgbClr val="284F92"/>
                </a:solidFill>
                <a:latin typeface="Verdana"/>
                <a:ea typeface="DejaVu Sans"/>
              </a:rPr>
              <a:t> </a:t>
            </a:r>
            <a:r>
              <a:rPr lang="fr-FR" sz="1600" b="1" strike="noStrike" spc="-1">
                <a:solidFill>
                  <a:srgbClr val="284F92"/>
                </a:solidFill>
                <a:latin typeface="Verdana"/>
                <a:ea typeface="DejaVu Sans"/>
              </a:rPr>
              <a:t>dès maintenant</a:t>
            </a:r>
            <a:r>
              <a:rPr lang="fr-FR" sz="1600" b="0" strike="noStrike" spc="-1">
                <a:solidFill>
                  <a:srgbClr val="284F92"/>
                </a:solidFill>
                <a:latin typeface="Verdana"/>
                <a:ea typeface="DejaVu Sans"/>
              </a:rPr>
              <a:t> </a:t>
            </a:r>
            <a:r>
              <a:rPr lang="fr-FR" sz="1600" b="1" strike="noStrike" spc="-1">
                <a:solidFill>
                  <a:srgbClr val="284F92"/>
                </a:solidFill>
                <a:latin typeface="Verdana"/>
                <a:ea typeface="DejaVu Sans"/>
              </a:rPr>
              <a:t>le Bureau 2FCE-2A</a:t>
            </a:r>
            <a:r>
              <a:rPr lang="fr-FR" sz="1600" b="0" strike="noStrike" spc="-1">
                <a:solidFill>
                  <a:srgbClr val="284F92"/>
                </a:solidFill>
                <a:latin typeface="Verdana"/>
                <a:ea typeface="DejaVu Sans"/>
              </a:rPr>
              <a:t> de la DGFiP qui définit les nouvelles codifications et les paramétrages de l’application de la DGFiP. Ces paramètres seront mis en œuvre lors du changement de gestion en vue de permettre la continuité de la paie ;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DejaVu Sans"/>
              </a:rPr>
              <a:t>- de </a:t>
            </a:r>
            <a:r>
              <a:rPr lang="fr-FR" sz="1600" b="1" strike="noStrike" spc="-1">
                <a:solidFill>
                  <a:srgbClr val="284F92"/>
                </a:solidFill>
                <a:latin typeface="Verdana"/>
                <a:ea typeface="DejaVu Sans"/>
              </a:rPr>
              <a:t>solliciter le Service Liaisons Rémunération (SLR)</a:t>
            </a:r>
            <a:r>
              <a:rPr lang="fr-FR" sz="1600" b="0" strike="noStrike" spc="-1">
                <a:solidFill>
                  <a:srgbClr val="284F92"/>
                </a:solidFill>
                <a:latin typeface="Verdana"/>
                <a:ea typeface="DejaVu Sans"/>
              </a:rPr>
              <a:t> au sein de la DDRFiP territorialement compétente et lui communiquer toutes les informations utiles dont les SIRET officiels tant du gestionnaire RH que des postes d'affectation des agents ;</a:t>
            </a: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de </a:t>
            </a:r>
            <a:r>
              <a:rPr lang="fr-FR" sz="1600" b="1" strike="noStrike" spc="-1">
                <a:solidFill>
                  <a:srgbClr val="284F92"/>
                </a:solidFill>
                <a:latin typeface="Verdana"/>
                <a:ea typeface="ＭＳ Ｐゴシック"/>
              </a:rPr>
              <a:t>préparer la paie de janvier</a:t>
            </a:r>
            <a:r>
              <a:rPr lang="fr-FR" sz="1600" b="0" strike="noStrike" spc="-1">
                <a:solidFill>
                  <a:srgbClr val="284F92"/>
                </a:solidFill>
                <a:latin typeface="Verdana"/>
                <a:ea typeface="ＭＳ Ｐゴシック"/>
              </a:rPr>
              <a:t> comme s'il n'y avait pas de changement de structure (les paramétrages permettront la prise en compte, par exemple, du nouveau code ministère ou EPN si un nouveau code est attribué)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de </a:t>
            </a:r>
            <a:r>
              <a:rPr lang="fr-FR" sz="1600" b="1" strike="noStrike" spc="-1">
                <a:solidFill>
                  <a:srgbClr val="284F92"/>
                </a:solidFill>
                <a:latin typeface="Verdana"/>
                <a:ea typeface="ＭＳ Ｐゴシック"/>
              </a:rPr>
              <a:t>demander au SLR une extraction des fichiers permanents</a:t>
            </a:r>
            <a:r>
              <a:rPr lang="fr-FR" sz="1600" b="0" strike="noStrike" spc="-1">
                <a:solidFill>
                  <a:srgbClr val="284F92"/>
                </a:solidFill>
                <a:latin typeface="Verdana"/>
                <a:ea typeface="ＭＳ Ｐゴシック"/>
              </a:rPr>
              <a:t> à l'issue de la paie de janvier 2023 afin de réinitialiser les bases Winpaie, Girafe ou autre.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1" strike="noStrike" spc="-1">
                <a:solidFill>
                  <a:srgbClr val="284F92"/>
                </a:solidFill>
                <a:latin typeface="Verdana"/>
                <a:ea typeface="ＭＳ Ｐゴシック"/>
              </a:rPr>
              <a:t>Calendrier de la paye de janvier 2023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envoi des fichiers GEST de la paye </a:t>
            </a:r>
            <a:r>
              <a:rPr lang="fr-FR" sz="1600" b="1" strike="noStrike" spc="-1">
                <a:solidFill>
                  <a:srgbClr val="284F92"/>
                </a:solidFill>
                <a:latin typeface="Verdana"/>
                <a:ea typeface="ＭＳ Ｐゴシック"/>
              </a:rPr>
              <a:t>au plus tard le 5 janvier 2023</a:t>
            </a:r>
            <a:r>
              <a:rPr lang="fr-FR" sz="1600" b="0" strike="noStrike" spc="-1">
                <a:solidFill>
                  <a:srgbClr val="284F92"/>
                </a:solidFill>
                <a:latin typeface="Verdana"/>
                <a:ea typeface="ＭＳ Ｐゴシック"/>
              </a:rPr>
              <a:t>.</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1" strike="noStrike" spc="-1">
                <a:solidFill>
                  <a:srgbClr val="284F92"/>
                </a:solidFill>
                <a:latin typeface="Verdana"/>
                <a:ea typeface="ＭＳ Ｐゴシック"/>
              </a:rPr>
              <a:t>Contact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bureau.ce2a.remunerations@dgfip.finances.gouv.fr </a:t>
            </a:r>
            <a:endParaRPr lang="fr-FR" sz="1600" b="0" strike="noStrike" spc="-1">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CustomShape 1"/>
          <p:cNvSpPr/>
          <p:nvPr/>
        </p:nvSpPr>
        <p:spPr>
          <a:xfrm>
            <a:off x="78840" y="152640"/>
            <a:ext cx="8833320" cy="73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6) Modalités d’immatriculation de la nouvelle personne morale</a:t>
            </a:r>
            <a:endParaRPr lang="fr-FR" sz="1600" b="0" strike="noStrike" spc="-1">
              <a:latin typeface="Arial"/>
            </a:endParaRPr>
          </a:p>
        </p:txBody>
      </p:sp>
      <p:sp>
        <p:nvSpPr>
          <p:cNvPr id="321" name="CustomShape 2"/>
          <p:cNvSpPr/>
          <p:nvPr/>
        </p:nvSpPr>
        <p:spPr>
          <a:xfrm>
            <a:off x="144000" y="1196280"/>
            <a:ext cx="10468080" cy="6219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600" b="0" strike="noStrike" spc="-1">
                <a:solidFill>
                  <a:srgbClr val="284F92"/>
                </a:solidFill>
                <a:latin typeface="Verdana"/>
                <a:ea typeface="ＭＳ Ｐゴシック"/>
              </a:rPr>
              <a:t>Un nouvel OPN doit être immatriculé au sein du répertoire SIRENE géré par l’Institut national des statistiques et des études économiques.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400" b="1" strike="noStrike" spc="-1">
                <a:solidFill>
                  <a:srgbClr val="284F92"/>
                </a:solidFill>
                <a:latin typeface="Verdana"/>
                <a:ea typeface="ＭＳ Ｐゴシック"/>
              </a:rPr>
              <a:t>		</a:t>
            </a:r>
            <a:r>
              <a:rPr lang="fr-FR" sz="1600" b="1" strike="noStrike" spc="-1">
                <a:solidFill>
                  <a:srgbClr val="284F92"/>
                </a:solidFill>
                <a:latin typeface="Verdana"/>
                <a:ea typeface="ＭＳ Ｐゴシック"/>
              </a:rPr>
              <a:t>Obtention du numéro SIREN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Il faut contacter le </a:t>
            </a:r>
            <a:r>
              <a:rPr lang="fr-FR" sz="1600" b="1" strike="noStrike" spc="-1">
                <a:solidFill>
                  <a:srgbClr val="284F92"/>
                </a:solidFill>
                <a:latin typeface="Verdana"/>
                <a:ea typeface="ＭＳ Ｐゴシック"/>
              </a:rPr>
              <a:t>service SIRENE de la direction régionale de l’INSEE</a:t>
            </a:r>
            <a:r>
              <a:rPr lang="fr-FR" sz="1600" b="0" strike="noStrike" spc="-1">
                <a:solidFill>
                  <a:srgbClr val="284F92"/>
                </a:solidFill>
                <a:latin typeface="Verdana"/>
                <a:ea typeface="ＭＳ Ｐゴシック"/>
              </a:rPr>
              <a:t> de la région de rattachement de l’établissement (celle de son siège).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1" strike="noStrike" spc="-1">
                <a:solidFill>
                  <a:srgbClr val="284F92"/>
                </a:solidFill>
                <a:latin typeface="Verdana"/>
                <a:ea typeface="ＭＳ Ｐゴシック"/>
              </a:rPr>
              <a:t>		Le numéro SIREN/SIRET, un nouvel OPN doit obligatoirement disposer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d’un numéro SIREN (par entité juridique)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d’un numéro SIRET (par site géographique).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endParaRPr lang="fr-FR" sz="1400" b="0" strike="noStrike" spc="-1">
              <a:latin typeface="Arial"/>
            </a:endParaRPr>
          </a:p>
        </p:txBody>
      </p:sp>
      <p:pic>
        <p:nvPicPr>
          <p:cNvPr id="322" name="Image 243"/>
          <p:cNvPicPr/>
          <p:nvPr/>
        </p:nvPicPr>
        <p:blipFill>
          <a:blip r:embed="rId2"/>
          <a:stretch/>
        </p:blipFill>
        <p:spPr>
          <a:xfrm>
            <a:off x="456480" y="6619320"/>
            <a:ext cx="300960" cy="283680"/>
          </a:xfrm>
          <a:prstGeom prst="rect">
            <a:avLst/>
          </a:prstGeom>
          <a:ln>
            <a:noFill/>
          </a:ln>
        </p:spPr>
      </p:pic>
      <p:sp>
        <p:nvSpPr>
          <p:cNvPr id="323" name="CustomShape 3"/>
          <p:cNvSpPr/>
          <p:nvPr/>
        </p:nvSpPr>
        <p:spPr>
          <a:xfrm>
            <a:off x="866880" y="6508080"/>
            <a:ext cx="9753480" cy="829440"/>
          </a:xfrm>
          <a:prstGeom prst="rect">
            <a:avLst/>
          </a:prstGeom>
          <a:solidFill>
            <a:srgbClr val="FFCC99"/>
          </a:solidFill>
          <a:ln>
            <a:solidFill>
              <a:srgbClr val="3465A4"/>
            </a:solidFill>
          </a:ln>
        </p:spPr>
        <p:style>
          <a:lnRef idx="0">
            <a:scrgbClr r="0" g="0" b="0"/>
          </a:lnRef>
          <a:fillRef idx="0">
            <a:scrgbClr r="0" g="0" b="0"/>
          </a:fillRef>
          <a:effectRef idx="0">
            <a:scrgbClr r="0" g="0" b="0"/>
          </a:effectRef>
          <a:fontRef idx="minor"/>
        </p:style>
      </p:sp>
      <p:sp>
        <p:nvSpPr>
          <p:cNvPr id="324" name="CustomShape 4"/>
          <p:cNvSpPr/>
          <p:nvPr/>
        </p:nvSpPr>
        <p:spPr>
          <a:xfrm>
            <a:off x="866880" y="6508080"/>
            <a:ext cx="9753480" cy="809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600" b="1" strike="noStrike" spc="-1">
                <a:solidFill>
                  <a:srgbClr val="284F92"/>
                </a:solidFill>
                <a:latin typeface="Verdana"/>
                <a:ea typeface="ＭＳ Ｐゴシック"/>
              </a:rPr>
              <a:t>Point d’attention</a:t>
            </a:r>
            <a:r>
              <a:rPr lang="fr-FR" sz="1600" b="0" strike="noStrike" spc="-1">
                <a:solidFill>
                  <a:srgbClr val="284F92"/>
                </a:solidFill>
                <a:latin typeface="Verdana"/>
                <a:ea typeface="ＭＳ Ｐゴシック"/>
              </a:rPr>
              <a:t> ; Chaque OPN dispose d’un seul SIREN, mais il pourra être doté de plusieurs SIRET s’il déclare plusieurs établissements d’exercice à des adresses différentes (cf. exemple ci-dessus).</a:t>
            </a:r>
            <a:endParaRPr lang="fr-FR" sz="1600" b="0" strike="noStrike" spc="-1">
              <a:latin typeface="Arial"/>
            </a:endParaRPr>
          </a:p>
        </p:txBody>
      </p:sp>
      <p:sp>
        <p:nvSpPr>
          <p:cNvPr id="325" name="CustomShape 5"/>
          <p:cNvSpPr/>
          <p:nvPr/>
        </p:nvSpPr>
        <p:spPr>
          <a:xfrm>
            <a:off x="4732920" y="4726440"/>
            <a:ext cx="1845720" cy="54972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800" b="0" strike="noStrike" spc="-1">
                <a:solidFill>
                  <a:srgbClr val="000000"/>
                </a:solidFill>
                <a:latin typeface="Arial"/>
                <a:ea typeface="DejaVu Sans"/>
              </a:rPr>
              <a:t>OPN</a:t>
            </a:r>
            <a:endParaRPr lang="fr-FR" sz="1800" b="0" strike="noStrike" spc="-1">
              <a:latin typeface="Arial"/>
            </a:endParaRPr>
          </a:p>
        </p:txBody>
      </p:sp>
      <p:sp>
        <p:nvSpPr>
          <p:cNvPr id="326" name="CustomShape 6"/>
          <p:cNvSpPr/>
          <p:nvPr/>
        </p:nvSpPr>
        <p:spPr>
          <a:xfrm>
            <a:off x="7996320" y="3743280"/>
            <a:ext cx="2205000" cy="54972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500" b="0" strike="noStrike" spc="-1">
                <a:solidFill>
                  <a:srgbClr val="000000"/>
                </a:solidFill>
                <a:latin typeface="Arial"/>
                <a:ea typeface="DejaVu Sans"/>
              </a:rPr>
              <a:t>Établissement 1</a:t>
            </a:r>
            <a:endParaRPr lang="fr-FR" sz="1500" b="0" strike="noStrike" spc="-1">
              <a:latin typeface="Arial"/>
            </a:endParaRPr>
          </a:p>
        </p:txBody>
      </p:sp>
      <p:sp>
        <p:nvSpPr>
          <p:cNvPr id="327" name="CustomShape 7"/>
          <p:cNvSpPr/>
          <p:nvPr/>
        </p:nvSpPr>
        <p:spPr>
          <a:xfrm>
            <a:off x="8016480" y="4647600"/>
            <a:ext cx="2269080" cy="54972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500" b="0" strike="noStrike" spc="-1">
                <a:solidFill>
                  <a:srgbClr val="000000"/>
                </a:solidFill>
                <a:latin typeface="Arial"/>
                <a:ea typeface="DejaVu Sans"/>
              </a:rPr>
              <a:t>Établissement 2</a:t>
            </a:r>
            <a:endParaRPr lang="fr-FR" sz="1500" b="0" strike="noStrike" spc="-1">
              <a:latin typeface="Arial"/>
            </a:endParaRPr>
          </a:p>
        </p:txBody>
      </p:sp>
      <p:sp>
        <p:nvSpPr>
          <p:cNvPr id="328" name="CustomShape 8"/>
          <p:cNvSpPr/>
          <p:nvPr/>
        </p:nvSpPr>
        <p:spPr>
          <a:xfrm>
            <a:off x="8100720" y="5520240"/>
            <a:ext cx="2269080" cy="54972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500" b="0" strike="noStrike" spc="-1">
                <a:solidFill>
                  <a:srgbClr val="000000"/>
                </a:solidFill>
                <a:latin typeface="Arial"/>
                <a:ea typeface="DejaVu Sans"/>
              </a:rPr>
              <a:t>Établissement 3</a:t>
            </a:r>
            <a:endParaRPr lang="fr-FR" sz="1500" b="0" strike="noStrike" spc="-1">
              <a:latin typeface="Arial"/>
            </a:endParaRPr>
          </a:p>
        </p:txBody>
      </p:sp>
      <p:sp>
        <p:nvSpPr>
          <p:cNvPr id="329" name="Line 9"/>
          <p:cNvSpPr/>
          <p:nvPr/>
        </p:nvSpPr>
        <p:spPr>
          <a:xfrm>
            <a:off x="6584040" y="4964400"/>
            <a:ext cx="1432080" cy="360"/>
          </a:xfrm>
          <a:prstGeom prst="line">
            <a:avLst/>
          </a:prstGeom>
          <a:ln>
            <a:noFill/>
          </a:ln>
        </p:spPr>
        <p:style>
          <a:lnRef idx="0">
            <a:scrgbClr r="0" g="0" b="0"/>
          </a:lnRef>
          <a:fillRef idx="0">
            <a:scrgbClr r="0" g="0" b="0"/>
          </a:fillRef>
          <a:effectRef idx="0">
            <a:scrgbClr r="0" g="0" b="0"/>
          </a:effectRef>
          <a:fontRef idx="minor"/>
        </p:style>
      </p:sp>
      <p:sp>
        <p:nvSpPr>
          <p:cNvPr id="330" name="Line 10"/>
          <p:cNvSpPr/>
          <p:nvPr/>
        </p:nvSpPr>
        <p:spPr>
          <a:xfrm>
            <a:off x="6584040" y="4964400"/>
            <a:ext cx="1516320" cy="873000"/>
          </a:xfrm>
          <a:prstGeom prst="line">
            <a:avLst/>
          </a:prstGeom>
          <a:ln>
            <a:noFill/>
          </a:ln>
        </p:spPr>
        <p:style>
          <a:lnRef idx="0">
            <a:scrgbClr r="0" g="0" b="0"/>
          </a:lnRef>
          <a:fillRef idx="0">
            <a:scrgbClr r="0" g="0" b="0"/>
          </a:fillRef>
          <a:effectRef idx="0">
            <a:scrgbClr r="0" g="0" b="0"/>
          </a:effectRef>
          <a:fontRef idx="minor"/>
        </p:style>
      </p:sp>
      <p:sp>
        <p:nvSpPr>
          <p:cNvPr id="331" name="CustomShape 11"/>
          <p:cNvSpPr/>
          <p:nvPr/>
        </p:nvSpPr>
        <p:spPr>
          <a:xfrm>
            <a:off x="4648680" y="5311800"/>
            <a:ext cx="2014920" cy="282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200" b="0" strike="noStrike" spc="-1">
                <a:solidFill>
                  <a:srgbClr val="000000"/>
                </a:solidFill>
                <a:latin typeface="Arial"/>
                <a:ea typeface="DejaVu Sans"/>
              </a:rPr>
              <a:t>SIREN : 000 000 000</a:t>
            </a:r>
            <a:endParaRPr lang="fr-FR" sz="1200" b="0" strike="noStrike" spc="-1">
              <a:latin typeface="Arial"/>
            </a:endParaRPr>
          </a:p>
        </p:txBody>
      </p:sp>
      <p:sp>
        <p:nvSpPr>
          <p:cNvPr id="332" name="CustomShape 12"/>
          <p:cNvSpPr/>
          <p:nvPr/>
        </p:nvSpPr>
        <p:spPr>
          <a:xfrm>
            <a:off x="7595280" y="4329720"/>
            <a:ext cx="3025080" cy="282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200" b="0" strike="noStrike" spc="-1">
                <a:solidFill>
                  <a:srgbClr val="000000"/>
                </a:solidFill>
                <a:latin typeface="Arial"/>
                <a:ea typeface="DejaVu Sans"/>
              </a:rPr>
              <a:t>SIRET : 000 000 000 123 01</a:t>
            </a:r>
            <a:endParaRPr lang="fr-FR" sz="1200" b="0" strike="noStrike" spc="-1">
              <a:latin typeface="Arial"/>
            </a:endParaRPr>
          </a:p>
        </p:txBody>
      </p:sp>
      <p:sp>
        <p:nvSpPr>
          <p:cNvPr id="333" name="Line 13"/>
          <p:cNvSpPr/>
          <p:nvPr/>
        </p:nvSpPr>
        <p:spPr>
          <a:xfrm flipV="1">
            <a:off x="6584040" y="4011840"/>
            <a:ext cx="1411920" cy="952560"/>
          </a:xfrm>
          <a:prstGeom prst="line">
            <a:avLst/>
          </a:prstGeom>
          <a:ln>
            <a:noFill/>
          </a:ln>
        </p:spPr>
        <p:style>
          <a:lnRef idx="0">
            <a:scrgbClr r="0" g="0" b="0"/>
          </a:lnRef>
          <a:fillRef idx="0">
            <a:scrgbClr r="0" g="0" b="0"/>
          </a:fillRef>
          <a:effectRef idx="0">
            <a:scrgbClr r="0" g="0" b="0"/>
          </a:effectRef>
          <a:fontRef idx="minor"/>
        </p:style>
      </p:sp>
      <p:sp>
        <p:nvSpPr>
          <p:cNvPr id="334" name="CustomShape 14"/>
          <p:cNvSpPr/>
          <p:nvPr/>
        </p:nvSpPr>
        <p:spPr>
          <a:xfrm>
            <a:off x="7595280" y="5232600"/>
            <a:ext cx="3025080" cy="282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200" b="0" strike="noStrike" spc="-1">
                <a:solidFill>
                  <a:srgbClr val="000000"/>
                </a:solidFill>
                <a:latin typeface="Arial"/>
                <a:ea typeface="DejaVu Sans"/>
              </a:rPr>
              <a:t>SIRET : 000 000 000 123 02</a:t>
            </a:r>
            <a:endParaRPr lang="fr-FR" sz="1200" b="0" strike="noStrike" spc="-1">
              <a:latin typeface="Arial"/>
            </a:endParaRPr>
          </a:p>
        </p:txBody>
      </p:sp>
      <p:sp>
        <p:nvSpPr>
          <p:cNvPr id="335" name="CustomShape 15"/>
          <p:cNvSpPr/>
          <p:nvPr/>
        </p:nvSpPr>
        <p:spPr>
          <a:xfrm>
            <a:off x="7635600" y="6075720"/>
            <a:ext cx="2734200" cy="28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200" b="0" strike="noStrike" spc="-1">
                <a:solidFill>
                  <a:srgbClr val="000000"/>
                </a:solidFill>
                <a:latin typeface="Arial"/>
                <a:ea typeface="DejaVu Sans"/>
              </a:rPr>
              <a:t>SIRET : 000 000 000 123 03</a:t>
            </a:r>
            <a:endParaRPr lang="fr-FR" sz="1200" b="0" strike="noStrike" spc="-1">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CustomShape 1"/>
          <p:cNvSpPr/>
          <p:nvPr/>
        </p:nvSpPr>
        <p:spPr>
          <a:xfrm>
            <a:off x="72000" y="202320"/>
            <a:ext cx="8753400" cy="732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7) Chorus-pro : facturation électronique : établissement public national</a:t>
            </a:r>
            <a:endParaRPr lang="fr-FR" sz="1600" b="0" strike="noStrike" spc="-1">
              <a:latin typeface="Arial"/>
            </a:endParaRPr>
          </a:p>
        </p:txBody>
      </p:sp>
      <p:sp>
        <p:nvSpPr>
          <p:cNvPr id="337" name="CustomShape 2"/>
          <p:cNvSpPr/>
          <p:nvPr/>
        </p:nvSpPr>
        <p:spPr>
          <a:xfrm>
            <a:off x="757440" y="1825200"/>
            <a:ext cx="9986760" cy="2710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800" b="0" strike="noStrike" spc="-1">
                <a:solidFill>
                  <a:srgbClr val="000000"/>
                </a:solidFill>
                <a:latin typeface="Arial"/>
                <a:ea typeface="DejaVu Sans"/>
              </a:rPr>
              <a:t> </a:t>
            </a:r>
            <a:endParaRPr lang="fr-FR" sz="1800" b="0" strike="noStrike" spc="-1">
              <a:latin typeface="Arial"/>
            </a:endParaRPr>
          </a:p>
        </p:txBody>
      </p:sp>
      <p:sp>
        <p:nvSpPr>
          <p:cNvPr id="338" name="CustomShape 3"/>
          <p:cNvSpPr/>
          <p:nvPr/>
        </p:nvSpPr>
        <p:spPr>
          <a:xfrm>
            <a:off x="168120" y="1169280"/>
            <a:ext cx="10434240" cy="6286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600" b="1" strike="noStrike" spc="-1">
                <a:solidFill>
                  <a:srgbClr val="284F92"/>
                </a:solidFill>
                <a:latin typeface="Verdana"/>
                <a:ea typeface="ＭＳ Ｐゴシック"/>
              </a:rPr>
              <a:t>Modifier les SIRET de la structure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p:txBody>
      </p:sp>
      <p:sp>
        <p:nvSpPr>
          <p:cNvPr id="339" name="CustomShape 4"/>
          <p:cNvSpPr/>
          <p:nvPr/>
        </p:nvSpPr>
        <p:spPr>
          <a:xfrm>
            <a:off x="420840" y="1505160"/>
            <a:ext cx="10265760" cy="5950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600" b="0" strike="noStrike" spc="-1">
                <a:solidFill>
                  <a:srgbClr val="284F92"/>
                </a:solidFill>
                <a:latin typeface="Verdana"/>
                <a:ea typeface="ＭＳ Ｐゴシック"/>
              </a:rPr>
              <a:t>Lorsqu’une entité change de SIRET, le gestionnaire doit </a:t>
            </a:r>
            <a:r>
              <a:rPr lang="fr-FR" sz="1600" b="1" strike="noStrike" spc="-1">
                <a:solidFill>
                  <a:srgbClr val="284F92"/>
                </a:solidFill>
                <a:latin typeface="Verdana"/>
                <a:ea typeface="ＭＳ Ｐゴシック"/>
              </a:rPr>
              <a:t>dupliquer la structure associée sur Chorus Pro</a:t>
            </a: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endParaRPr lang="fr-FR" sz="1600" b="0" strike="noStrike" spc="-1">
              <a:latin typeface="Arial"/>
            </a:endParaRPr>
          </a:p>
        </p:txBody>
      </p:sp>
      <p:sp>
        <p:nvSpPr>
          <p:cNvPr id="340" name="CustomShape 5"/>
          <p:cNvSpPr/>
          <p:nvPr/>
        </p:nvSpPr>
        <p:spPr>
          <a:xfrm>
            <a:off x="504720" y="2142720"/>
            <a:ext cx="9760680" cy="1265040"/>
          </a:xfrm>
          <a:prstGeom prst="rect">
            <a:avLst/>
          </a:prstGeom>
          <a:solidFill>
            <a:srgbClr val="FFFFCC"/>
          </a:solidFill>
          <a:ln>
            <a:solidFill>
              <a:srgbClr val="3465A4"/>
            </a:solidFill>
          </a:ln>
        </p:spPr>
        <p:style>
          <a:lnRef idx="0">
            <a:scrgbClr r="0" g="0" b="0"/>
          </a:lnRef>
          <a:fillRef idx="0">
            <a:scrgbClr r="0" g="0" b="0"/>
          </a:fillRef>
          <a:effectRef idx="0">
            <a:scrgbClr r="0" g="0" b="0"/>
          </a:effectRef>
          <a:fontRef idx="minor"/>
        </p:style>
      </p:sp>
      <p:sp>
        <p:nvSpPr>
          <p:cNvPr id="341" name="CustomShape 6"/>
          <p:cNvSpPr/>
          <p:nvPr/>
        </p:nvSpPr>
        <p:spPr>
          <a:xfrm>
            <a:off x="542520" y="2222280"/>
            <a:ext cx="9639000" cy="1185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600" b="0" strike="noStrike" spc="-1">
                <a:solidFill>
                  <a:srgbClr val="C5000B"/>
                </a:solidFill>
                <a:latin typeface="Verdana"/>
                <a:ea typeface="ＭＳ Ｐゴシック"/>
              </a:rPr>
              <a:t>La procédure à suivre est détaillée sous le lien suivant : partie 8. Modifier le SIRET de la structure</a:t>
            </a:r>
            <a:r>
              <a:rPr lang="fr-FR" sz="1600" b="0" strike="noStrike" spc="-1">
                <a:solidFill>
                  <a:srgbClr val="284F92"/>
                </a:solidFill>
                <a:latin typeface="Verdana"/>
                <a:ea typeface="ＭＳ Ｐゴシック"/>
              </a:rPr>
              <a:t> :</a:t>
            </a:r>
            <a:r>
              <a:rPr lang="fr-FR" sz="1300" b="0" strike="noStrike" spc="-1">
                <a:solidFill>
                  <a:srgbClr val="284F92"/>
                </a:solidFill>
                <a:latin typeface="Verdana"/>
                <a:ea typeface="ＭＳ Ｐゴシック"/>
              </a:rPr>
              <a:t> </a:t>
            </a: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a:p>
            <a:pPr algn="just">
              <a:lnSpc>
                <a:spcPct val="100000"/>
              </a:lnSpc>
            </a:pPr>
            <a:endParaRPr lang="fr-FR" sz="1300" b="0" strike="noStrike" spc="-1">
              <a:latin typeface="Arial"/>
            </a:endParaRPr>
          </a:p>
        </p:txBody>
      </p:sp>
      <p:sp>
        <p:nvSpPr>
          <p:cNvPr id="342" name="CustomShape 7"/>
          <p:cNvSpPr/>
          <p:nvPr/>
        </p:nvSpPr>
        <p:spPr>
          <a:xfrm>
            <a:off x="607320" y="2669040"/>
            <a:ext cx="9826560" cy="659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endParaRPr lang="fr-FR" sz="1800" b="0" strike="noStrike" spc="-1">
              <a:latin typeface="Arial"/>
            </a:endParaRPr>
          </a:p>
          <a:p>
            <a:pPr>
              <a:lnSpc>
                <a:spcPct val="100000"/>
              </a:lnSpc>
            </a:pPr>
            <a:r>
              <a:rPr lang="fr-FR" sz="1400" b="0" u="sng" strike="noStrike" spc="-1">
                <a:solidFill>
                  <a:srgbClr val="0000FF"/>
                </a:solidFill>
                <a:uFillTx/>
                <a:latin typeface="Arial"/>
                <a:ea typeface="DejaVu Sans"/>
              </a:rPr>
              <a:t>https://communaute.chorus-pro.gouv.fr/documentation/administrer-les-structures-publiques-et-les-comptes-utilisateurs/</a:t>
            </a:r>
            <a:endParaRPr lang="fr-FR" sz="1400" b="0" strike="noStrike" spc="-1">
              <a:latin typeface="Arial"/>
            </a:endParaRPr>
          </a:p>
        </p:txBody>
      </p:sp>
      <p:sp>
        <p:nvSpPr>
          <p:cNvPr id="343" name="CustomShape 8"/>
          <p:cNvSpPr/>
          <p:nvPr/>
        </p:nvSpPr>
        <p:spPr>
          <a:xfrm>
            <a:off x="504720" y="3571560"/>
            <a:ext cx="9929160" cy="27730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gn="just">
              <a:lnSpc>
                <a:spcPct val="100000"/>
              </a:lnSpc>
            </a:pPr>
            <a:r>
              <a:rPr lang="fr-FR" sz="1300" b="0" strike="noStrike" spc="-1">
                <a:solidFill>
                  <a:srgbClr val="284F92"/>
                </a:solidFill>
                <a:latin typeface="Verdana"/>
                <a:ea typeface="DejaVu Sans"/>
              </a:rPr>
              <a:t>	</a:t>
            </a:r>
            <a:r>
              <a:rPr lang="fr-FR" sz="1600" b="0" u="sng" strike="noStrike" spc="-1">
                <a:solidFill>
                  <a:srgbClr val="284F92"/>
                </a:solidFill>
                <a:uFillTx/>
                <a:latin typeface="Verdana"/>
                <a:ea typeface="DejaVu Sans"/>
              </a:rPr>
              <a:t>Cette modification aura les incidences suivantes</a:t>
            </a:r>
            <a:r>
              <a:rPr lang="fr-FR" sz="1600" b="0" strike="noStrike" spc="-1">
                <a:solidFill>
                  <a:srgbClr val="284F92"/>
                </a:solidFill>
                <a:latin typeface="Verdana"/>
                <a:ea typeface="DejaVu Sans"/>
              </a:rPr>
              <a:t>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Toutes les données seront reprises excepté le mandat de facturation et le compte utilisateur technique, le numéro PACAGE, le régime social, le numéro de TVA intracommunautaire et les informations de raccordement.</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L'ancienne structure est alors désactivée. Les factures émises ou reçues avant la désactivation peuvent toutefois être consultées et traitées.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Une nouvelle information apparaît dans l’écran de consultation de la fiche structure : il s’agit de l’identifiant de la structure d’origine permettant ainsi de faire le lien avec la structure dupliquée.</a:t>
            </a:r>
            <a:endParaRPr lang="fr-FR" sz="1600" b="0" strike="noStrike" spc="-1">
              <a:latin typeface="Arial"/>
            </a:endParaRPr>
          </a:p>
        </p:txBody>
      </p:sp>
      <p:sp>
        <p:nvSpPr>
          <p:cNvPr id="344" name="CustomShape 9"/>
          <p:cNvSpPr/>
          <p:nvPr/>
        </p:nvSpPr>
        <p:spPr>
          <a:xfrm>
            <a:off x="420840" y="6550200"/>
            <a:ext cx="9908280" cy="730080"/>
          </a:xfrm>
          <a:prstGeom prst="rect">
            <a:avLst/>
          </a:prstGeom>
          <a:noFill/>
          <a:ln>
            <a:noFill/>
          </a:ln>
        </p:spPr>
        <p:style>
          <a:lnRef idx="0">
            <a:scrgbClr r="0" g="0" b="0"/>
          </a:lnRef>
          <a:fillRef idx="0">
            <a:scrgbClr r="0" g="0" b="0"/>
          </a:fillRef>
          <a:effectRef idx="0">
            <a:scrgbClr r="0" g="0" b="0"/>
          </a:effectRef>
          <a:fontRef idx="minor"/>
        </p:style>
        <p:txBody>
          <a:bodyPr lIns="0" tIns="0" rIns="0" bIns="0">
            <a:spAutoFit/>
          </a:bodyPr>
          <a:lstStyle/>
          <a:p>
            <a:pPr algn="just">
              <a:lnSpc>
                <a:spcPct val="100000"/>
              </a:lnSpc>
            </a:pPr>
            <a:r>
              <a:rPr lang="fr-FR" sz="1300" b="1" strike="noStrike" spc="-1">
                <a:solidFill>
                  <a:srgbClr val="284F92"/>
                </a:solidFill>
                <a:latin typeface="Verdana"/>
                <a:ea typeface="ＭＳ Ｐゴシック"/>
              </a:rPr>
              <a:t> </a:t>
            </a:r>
            <a:r>
              <a:rPr lang="fr-FR" sz="1600" b="1" strike="noStrike" spc="-1">
                <a:solidFill>
                  <a:srgbClr val="284F92"/>
                </a:solidFill>
                <a:latin typeface="Verdana"/>
                <a:ea typeface="ＭＳ Ｐゴシック"/>
              </a:rPr>
              <a:t>En cas de problème lors de la création du/des nouveaux SIRET, vous pouvez vous adresser à l’Assistance Chorus Pro en décrivant vos difficultés dans le menu :</a:t>
            </a:r>
            <a:endParaRPr lang="fr-FR" sz="1600" b="0" strike="noStrike" spc="-1">
              <a:latin typeface="Arial"/>
            </a:endParaRPr>
          </a:p>
          <a:p>
            <a:pPr algn="just">
              <a:lnSpc>
                <a:spcPct val="100000"/>
              </a:lnSpc>
            </a:pPr>
            <a:r>
              <a:rPr lang="fr-FR" sz="1600" b="1" strike="noStrike" spc="-1">
                <a:solidFill>
                  <a:srgbClr val="284F92"/>
                </a:solidFill>
                <a:latin typeface="Verdana"/>
                <a:ea typeface="ＭＳ Ｐゴシック"/>
              </a:rPr>
              <a:t> « Sollicitations Emises », catégorie « Gestion des Structures et Utilisateurs »</a:t>
            </a:r>
            <a:endParaRPr lang="fr-FR" sz="1600" b="0" strike="noStrike" spc="-1">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CustomShape 1"/>
          <p:cNvSpPr/>
          <p:nvPr/>
        </p:nvSpPr>
        <p:spPr>
          <a:xfrm>
            <a:off x="72000" y="-123480"/>
            <a:ext cx="9270360" cy="91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p:txBody>
      </p:sp>
      <p:sp>
        <p:nvSpPr>
          <p:cNvPr id="346" name="CustomShape 2"/>
          <p:cNvSpPr/>
          <p:nvPr/>
        </p:nvSpPr>
        <p:spPr>
          <a:xfrm>
            <a:off x="83880" y="1226520"/>
            <a:ext cx="10522800" cy="6202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300" b="1" strike="noStrike" spc="-1">
                <a:solidFill>
                  <a:srgbClr val="C5000B"/>
                </a:solidFill>
                <a:latin typeface="Verdana"/>
                <a:ea typeface="ＭＳ Ｐゴシック"/>
              </a:rPr>
              <a:t>       </a:t>
            </a:r>
            <a:r>
              <a:rPr lang="fr-FR" sz="1600" b="1" u="sng" strike="noStrike" spc="-1">
                <a:solidFill>
                  <a:srgbClr val="C5000B"/>
                </a:solidFill>
                <a:uFillTx/>
                <a:latin typeface="Verdana"/>
                <a:ea typeface="ＭＳ Ｐゴシック"/>
              </a:rPr>
              <a:t>Fiabilisation de la balance de sortie de l’entité dissoute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p:txBody>
      </p:sp>
      <p:sp>
        <p:nvSpPr>
          <p:cNvPr id="347" name="CustomShape 3"/>
          <p:cNvSpPr/>
          <p:nvPr/>
        </p:nvSpPr>
        <p:spPr>
          <a:xfrm>
            <a:off x="249840" y="1338120"/>
            <a:ext cx="244800" cy="130680"/>
          </a:xfrm>
          <a:custGeom>
            <a:avLst/>
            <a:gdLst/>
            <a:ahLst/>
            <a:cxnLst/>
            <a:rect l="l" t="t" r="r" b="b"/>
            <a:pathLst>
              <a:path w="1002" h="602">
                <a:moveTo>
                  <a:pt x="0" y="0"/>
                </a:moveTo>
                <a:lnTo>
                  <a:pt x="750" y="0"/>
                </a:lnTo>
                <a:lnTo>
                  <a:pt x="1001" y="300"/>
                </a:lnTo>
                <a:lnTo>
                  <a:pt x="750" y="601"/>
                </a:lnTo>
                <a:lnTo>
                  <a:pt x="0" y="601"/>
                </a:lnTo>
                <a:lnTo>
                  <a:pt x="250" y="300"/>
                </a:lnTo>
                <a:lnTo>
                  <a:pt x="0" y="0"/>
                </a:lnTo>
              </a:path>
            </a:pathLst>
          </a:custGeom>
          <a:solidFill>
            <a:srgbClr val="C5000B"/>
          </a:solidFill>
          <a:ln>
            <a:solidFill>
              <a:srgbClr val="3465A4"/>
            </a:solidFill>
          </a:ln>
        </p:spPr>
        <p:style>
          <a:lnRef idx="0">
            <a:scrgbClr r="0" g="0" b="0"/>
          </a:lnRef>
          <a:fillRef idx="0">
            <a:scrgbClr r="0" g="0" b="0"/>
          </a:fillRef>
          <a:effectRef idx="0">
            <a:scrgbClr r="0" g="0" b="0"/>
          </a:effectRef>
          <a:fontRef idx="minor"/>
        </p:style>
      </p:sp>
      <p:sp>
        <p:nvSpPr>
          <p:cNvPr id="348" name="CustomShape 4"/>
          <p:cNvSpPr/>
          <p:nvPr/>
        </p:nvSpPr>
        <p:spPr>
          <a:xfrm>
            <a:off x="420840" y="1666440"/>
            <a:ext cx="10081800" cy="5707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p:txBody>
      </p:sp>
      <p:sp>
        <p:nvSpPr>
          <p:cNvPr id="349" name="CustomShape 5"/>
          <p:cNvSpPr/>
          <p:nvPr/>
        </p:nvSpPr>
        <p:spPr>
          <a:xfrm>
            <a:off x="1178280" y="1983960"/>
            <a:ext cx="4208760" cy="62748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600" b="1" strike="noStrike" spc="-1">
                <a:solidFill>
                  <a:srgbClr val="000000"/>
                </a:solidFill>
                <a:latin typeface="Arial"/>
                <a:ea typeface="DejaVu Sans"/>
              </a:rPr>
              <a:t>Organisme </a:t>
            </a:r>
            <a:endParaRPr lang="fr-FR" sz="1600" b="0" strike="noStrike" spc="-1">
              <a:latin typeface="Arial"/>
            </a:endParaRPr>
          </a:p>
          <a:p>
            <a:pPr algn="ctr">
              <a:lnSpc>
                <a:spcPct val="100000"/>
              </a:lnSpc>
            </a:pPr>
            <a:r>
              <a:rPr lang="fr-FR" sz="1600" b="1" strike="noStrike" spc="-1">
                <a:solidFill>
                  <a:srgbClr val="000000"/>
                </a:solidFill>
                <a:latin typeface="Arial"/>
                <a:ea typeface="DejaVu Sans"/>
              </a:rPr>
              <a:t>Dissous</a:t>
            </a:r>
            <a:endParaRPr lang="fr-FR" sz="1600" b="0" strike="noStrike" spc="-1">
              <a:latin typeface="Arial"/>
            </a:endParaRPr>
          </a:p>
        </p:txBody>
      </p:sp>
      <p:sp>
        <p:nvSpPr>
          <p:cNvPr id="350" name="CustomShape 6"/>
          <p:cNvSpPr/>
          <p:nvPr/>
        </p:nvSpPr>
        <p:spPr>
          <a:xfrm>
            <a:off x="6068520" y="2090880"/>
            <a:ext cx="3780720" cy="487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800" b="1" strike="noStrike" spc="-1">
                <a:solidFill>
                  <a:srgbClr val="000000"/>
                </a:solidFill>
                <a:latin typeface="Arial"/>
                <a:ea typeface="DejaVu Sans"/>
              </a:rPr>
              <a:t>Balance de Sortie </a:t>
            </a:r>
            <a:endParaRPr lang="fr-FR" sz="1800" b="0" strike="noStrike" spc="-1">
              <a:latin typeface="Arial"/>
            </a:endParaRPr>
          </a:p>
        </p:txBody>
      </p:sp>
      <p:sp>
        <p:nvSpPr>
          <p:cNvPr id="351" name="CustomShape 7"/>
          <p:cNvSpPr/>
          <p:nvPr/>
        </p:nvSpPr>
        <p:spPr>
          <a:xfrm>
            <a:off x="397800" y="4343760"/>
            <a:ext cx="10033560" cy="807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p:txBody>
      </p:sp>
      <p:sp>
        <p:nvSpPr>
          <p:cNvPr id="352" name="CustomShape 8"/>
          <p:cNvSpPr/>
          <p:nvPr/>
        </p:nvSpPr>
        <p:spPr>
          <a:xfrm>
            <a:off x="505080" y="2703600"/>
            <a:ext cx="9512640" cy="2534040"/>
          </a:xfrm>
          <a:prstGeom prst="rect">
            <a:avLst/>
          </a:prstGeom>
          <a:noFill/>
          <a:ln w="72000">
            <a:solidFill>
              <a:srgbClr val="3465A4"/>
            </a:solidFill>
            <a:round/>
          </a:ln>
        </p:spPr>
        <p:style>
          <a:lnRef idx="0">
            <a:scrgbClr r="0" g="0" b="0"/>
          </a:lnRef>
          <a:fillRef idx="0">
            <a:scrgbClr r="0" g="0" b="0"/>
          </a:fillRef>
          <a:effectRef idx="0">
            <a:scrgbClr r="0" g="0" b="0"/>
          </a:effectRef>
          <a:fontRef idx="minor"/>
        </p:style>
      </p:sp>
      <p:sp>
        <p:nvSpPr>
          <p:cNvPr id="353" name="CustomShape 9"/>
          <p:cNvSpPr/>
          <p:nvPr/>
        </p:nvSpPr>
        <p:spPr>
          <a:xfrm>
            <a:off x="1094400" y="3095280"/>
            <a:ext cx="1767240" cy="1605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990" b="1" strike="noStrike" spc="-1">
                <a:solidFill>
                  <a:srgbClr val="000000"/>
                </a:solidFill>
                <a:latin typeface="Arial"/>
                <a:ea typeface="DejaVu Sans"/>
              </a:rPr>
              <a:t>Apurement</a:t>
            </a:r>
            <a:endParaRPr lang="fr-FR" sz="1990" b="0" strike="noStrike" spc="-1">
              <a:latin typeface="Arial"/>
            </a:endParaRPr>
          </a:p>
          <a:p>
            <a:pPr algn="ctr">
              <a:lnSpc>
                <a:spcPct val="100000"/>
              </a:lnSpc>
            </a:pPr>
            <a:r>
              <a:rPr lang="fr-FR" sz="1990" b="1" strike="noStrike" spc="-1">
                <a:solidFill>
                  <a:srgbClr val="000000"/>
                </a:solidFill>
                <a:latin typeface="Arial"/>
                <a:ea typeface="DejaVu Sans"/>
              </a:rPr>
              <a:t>des</a:t>
            </a:r>
            <a:endParaRPr lang="fr-FR" sz="1990" b="0" strike="noStrike" spc="-1">
              <a:latin typeface="Arial"/>
            </a:endParaRPr>
          </a:p>
          <a:p>
            <a:pPr algn="ctr">
              <a:lnSpc>
                <a:spcPct val="100000"/>
              </a:lnSpc>
            </a:pPr>
            <a:r>
              <a:rPr lang="fr-FR" sz="1990" b="1" strike="noStrike" spc="-1">
                <a:solidFill>
                  <a:srgbClr val="000000"/>
                </a:solidFill>
                <a:latin typeface="Arial"/>
                <a:ea typeface="DejaVu Sans"/>
              </a:rPr>
              <a:t>Dettes </a:t>
            </a:r>
            <a:br/>
            <a:r>
              <a:rPr lang="fr-FR" sz="1990" b="1" strike="noStrike" spc="-1">
                <a:solidFill>
                  <a:srgbClr val="000000"/>
                </a:solidFill>
                <a:latin typeface="Arial"/>
                <a:ea typeface="DejaVu Sans"/>
              </a:rPr>
              <a:t>et </a:t>
            </a:r>
            <a:endParaRPr lang="fr-FR" sz="1990" b="0" strike="noStrike" spc="-1">
              <a:latin typeface="Arial"/>
            </a:endParaRPr>
          </a:p>
          <a:p>
            <a:pPr algn="ctr">
              <a:lnSpc>
                <a:spcPct val="100000"/>
              </a:lnSpc>
            </a:pPr>
            <a:r>
              <a:rPr lang="fr-FR" sz="1990" b="1" strike="noStrike" spc="-1">
                <a:solidFill>
                  <a:srgbClr val="000000"/>
                </a:solidFill>
                <a:latin typeface="Arial"/>
                <a:ea typeface="DejaVu Sans"/>
              </a:rPr>
              <a:t>Créances</a:t>
            </a:r>
            <a:r>
              <a:rPr lang="fr-FR" sz="1990" b="0" strike="noStrike" spc="-1">
                <a:solidFill>
                  <a:srgbClr val="000000"/>
                </a:solidFill>
                <a:latin typeface="Arial"/>
                <a:ea typeface="DejaVu Sans"/>
              </a:rPr>
              <a:t>  </a:t>
            </a:r>
            <a:endParaRPr lang="fr-FR" sz="1990" b="0" strike="noStrike" spc="-1">
              <a:latin typeface="Arial"/>
            </a:endParaRPr>
          </a:p>
        </p:txBody>
      </p:sp>
      <p:sp>
        <p:nvSpPr>
          <p:cNvPr id="354" name="CustomShape 10"/>
          <p:cNvSpPr/>
          <p:nvPr/>
        </p:nvSpPr>
        <p:spPr>
          <a:xfrm>
            <a:off x="3600000" y="2952000"/>
            <a:ext cx="2440800" cy="1908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990" b="1" strike="noStrike" spc="-1">
                <a:solidFill>
                  <a:srgbClr val="000000"/>
                </a:solidFill>
                <a:latin typeface="Arial"/>
                <a:ea typeface="DejaVu Sans"/>
              </a:rPr>
              <a:t>Apurement</a:t>
            </a:r>
            <a:endParaRPr lang="fr-FR" sz="1990" b="0" strike="noStrike" spc="-1">
              <a:latin typeface="Arial"/>
            </a:endParaRPr>
          </a:p>
          <a:p>
            <a:pPr algn="ctr">
              <a:lnSpc>
                <a:spcPct val="100000"/>
              </a:lnSpc>
            </a:pPr>
            <a:r>
              <a:rPr lang="fr-FR" sz="1990" b="1" strike="noStrike" spc="-1">
                <a:solidFill>
                  <a:srgbClr val="000000"/>
                </a:solidFill>
                <a:latin typeface="Arial"/>
                <a:ea typeface="DejaVu Sans"/>
              </a:rPr>
              <a:t>des</a:t>
            </a:r>
            <a:endParaRPr lang="fr-FR" sz="1990" b="0" strike="noStrike" spc="-1">
              <a:latin typeface="Arial"/>
            </a:endParaRPr>
          </a:p>
          <a:p>
            <a:pPr algn="ctr">
              <a:lnSpc>
                <a:spcPct val="100000"/>
              </a:lnSpc>
            </a:pPr>
            <a:r>
              <a:rPr lang="fr-FR" sz="1990" b="1" strike="noStrike" spc="-1">
                <a:solidFill>
                  <a:srgbClr val="000000"/>
                </a:solidFill>
                <a:latin typeface="Arial"/>
                <a:ea typeface="DejaVu Sans"/>
              </a:rPr>
              <a:t>Comptes d’imputation provisoire (comptes 47X)</a:t>
            </a:r>
            <a:r>
              <a:rPr lang="fr-FR" sz="1990" b="0" strike="noStrike" spc="-1">
                <a:solidFill>
                  <a:srgbClr val="000000"/>
                </a:solidFill>
                <a:latin typeface="Arial"/>
                <a:ea typeface="DejaVu Sans"/>
              </a:rPr>
              <a:t>  </a:t>
            </a:r>
            <a:endParaRPr lang="fr-FR" sz="1990" b="0" strike="noStrike" spc="-1">
              <a:latin typeface="Arial"/>
            </a:endParaRPr>
          </a:p>
        </p:txBody>
      </p:sp>
      <p:sp>
        <p:nvSpPr>
          <p:cNvPr id="355" name="CustomShape 11"/>
          <p:cNvSpPr/>
          <p:nvPr/>
        </p:nvSpPr>
        <p:spPr>
          <a:xfrm>
            <a:off x="6768000" y="2795400"/>
            <a:ext cx="3081240" cy="2514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990" b="1" strike="noStrike" spc="-1">
                <a:solidFill>
                  <a:srgbClr val="000000"/>
                </a:solidFill>
                <a:latin typeface="Arial"/>
                <a:ea typeface="DejaVu Sans"/>
              </a:rPr>
              <a:t>Anticipation des</a:t>
            </a:r>
            <a:endParaRPr lang="fr-FR" sz="1990" b="0" strike="noStrike" spc="-1">
              <a:latin typeface="Arial"/>
            </a:endParaRPr>
          </a:p>
          <a:p>
            <a:pPr algn="ctr">
              <a:lnSpc>
                <a:spcPct val="100000"/>
              </a:lnSpc>
            </a:pPr>
            <a:r>
              <a:rPr lang="fr-FR" sz="1990" b="1" strike="noStrike" spc="-1">
                <a:solidFill>
                  <a:srgbClr val="000000"/>
                </a:solidFill>
                <a:latin typeface="Arial"/>
                <a:ea typeface="DejaVu Sans"/>
              </a:rPr>
              <a:t>Opérations d’inventaire</a:t>
            </a:r>
            <a:endParaRPr lang="fr-FR" sz="1990" b="0" strike="noStrike" spc="-1">
              <a:latin typeface="Arial"/>
            </a:endParaRPr>
          </a:p>
          <a:p>
            <a:pPr algn="ctr">
              <a:lnSpc>
                <a:spcPct val="100000"/>
              </a:lnSpc>
            </a:pPr>
            <a:r>
              <a:rPr lang="fr-FR" sz="1990" b="1" strike="noStrike" spc="-1">
                <a:solidFill>
                  <a:srgbClr val="000000"/>
                </a:solidFill>
                <a:latin typeface="Arial"/>
                <a:ea typeface="DejaVu Sans"/>
              </a:rPr>
              <a:t>(Amortissement, reprise des financements externes de l’actif, charges à payer, produits à recevoir...)</a:t>
            </a:r>
            <a:endParaRPr lang="fr-FR" sz="1990" b="0" strike="noStrike" spc="-1">
              <a:latin typeface="Arial"/>
            </a:endParaRPr>
          </a:p>
        </p:txBody>
      </p:sp>
      <p:pic>
        <p:nvPicPr>
          <p:cNvPr id="356" name="Image 278"/>
          <p:cNvPicPr/>
          <p:nvPr/>
        </p:nvPicPr>
        <p:blipFill>
          <a:blip r:embed="rId3"/>
          <a:stretch/>
        </p:blipFill>
        <p:spPr>
          <a:xfrm rot="10705800">
            <a:off x="442800" y="5799960"/>
            <a:ext cx="394560" cy="309960"/>
          </a:xfrm>
          <a:prstGeom prst="rect">
            <a:avLst/>
          </a:prstGeom>
          <a:ln>
            <a:noFill/>
          </a:ln>
        </p:spPr>
      </p:pic>
      <p:sp>
        <p:nvSpPr>
          <p:cNvPr id="357" name="CustomShape 12"/>
          <p:cNvSpPr/>
          <p:nvPr/>
        </p:nvSpPr>
        <p:spPr>
          <a:xfrm>
            <a:off x="795960" y="5714640"/>
            <a:ext cx="9642600" cy="130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600" b="0" strike="noStrike" spc="-1">
                <a:solidFill>
                  <a:srgbClr val="284F92"/>
                </a:solidFill>
                <a:latin typeface="Verdana"/>
                <a:ea typeface="ＭＳ Ｐゴシック"/>
              </a:rPr>
              <a:t>Les </a:t>
            </a:r>
            <a:r>
              <a:rPr lang="fr-FR" sz="1600" b="1" strike="noStrike" spc="-1">
                <a:solidFill>
                  <a:srgbClr val="284F92"/>
                </a:solidFill>
                <a:latin typeface="Verdana"/>
                <a:ea typeface="ＭＳ Ｐゴシック"/>
              </a:rPr>
              <a:t>opérations d’inventaire</a:t>
            </a:r>
            <a:r>
              <a:rPr lang="fr-FR" sz="1600" b="0" strike="noStrike" spc="-1">
                <a:solidFill>
                  <a:srgbClr val="284F92"/>
                </a:solidFill>
                <a:latin typeface="Verdana"/>
                <a:ea typeface="ＭＳ Ｐゴシック"/>
              </a:rPr>
              <a:t> doivent être fiabilisées et anticipées en amont de la date de liquidation ou de fusion.</a:t>
            </a:r>
            <a:endParaRPr lang="fr-FR" sz="1600" b="0" strike="noStrike" spc="-1">
              <a:latin typeface="Arial"/>
            </a:endParaRPr>
          </a:p>
          <a:p>
            <a:pPr>
              <a:lnSpc>
                <a:spcPct val="100000"/>
              </a:lnSpc>
            </a:pPr>
            <a:endParaRPr lang="fr-FR" sz="1600" b="0" strike="noStrike" spc="-1">
              <a:latin typeface="Arial"/>
            </a:endParaRPr>
          </a:p>
          <a:p>
            <a:pPr>
              <a:lnSpc>
                <a:spcPct val="100000"/>
              </a:lnSpc>
            </a:pPr>
            <a:r>
              <a:rPr lang="fr-FR" sz="1600" b="0" strike="noStrike" spc="-1">
                <a:solidFill>
                  <a:srgbClr val="284F92"/>
                </a:solidFill>
                <a:latin typeface="Verdana"/>
                <a:ea typeface="ＭＳ Ｐゴシック"/>
              </a:rPr>
              <a:t>Un minimum d’</a:t>
            </a:r>
            <a:r>
              <a:rPr lang="fr-FR" sz="1600" b="1" strike="noStrike" spc="-1">
                <a:solidFill>
                  <a:srgbClr val="284F92"/>
                </a:solidFill>
                <a:latin typeface="Verdana"/>
                <a:ea typeface="ＭＳ Ｐゴシック"/>
              </a:rPr>
              <a:t>opérations non dénouées</a:t>
            </a:r>
            <a:r>
              <a:rPr lang="fr-FR" sz="1600" b="0" strike="noStrike" spc="-1">
                <a:solidFill>
                  <a:srgbClr val="284F92"/>
                </a:solidFill>
                <a:latin typeface="Verdana"/>
                <a:ea typeface="ＭＳ Ｐゴシック"/>
              </a:rPr>
              <a:t> figurent dans la BS de l’entité dissoute. </a:t>
            </a:r>
            <a:endParaRPr lang="fr-FR" sz="1600" b="0" strike="noStrike" spc="-1">
              <a:latin typeface="Arial"/>
            </a:endParaRPr>
          </a:p>
          <a:p>
            <a:pPr>
              <a:lnSpc>
                <a:spcPct val="100000"/>
              </a:lnSpc>
            </a:pPr>
            <a:endParaRPr lang="fr-FR" sz="1600" b="0" strike="noStrike" spc="-1">
              <a:latin typeface="Arial"/>
            </a:endParaRPr>
          </a:p>
        </p:txBody>
      </p:sp>
      <p:pic>
        <p:nvPicPr>
          <p:cNvPr id="358" name="Image 280"/>
          <p:cNvPicPr/>
          <p:nvPr/>
        </p:nvPicPr>
        <p:blipFill>
          <a:blip r:embed="rId3"/>
          <a:stretch/>
        </p:blipFill>
        <p:spPr>
          <a:xfrm rot="10705800">
            <a:off x="397080" y="6435000"/>
            <a:ext cx="394560" cy="309960"/>
          </a:xfrm>
          <a:prstGeom prst="rect">
            <a:avLst/>
          </a:prstGeom>
          <a:ln>
            <a:noFill/>
          </a:ln>
        </p:spPr>
      </p:pic>
      <p:sp>
        <p:nvSpPr>
          <p:cNvPr id="359" name="CustomShape 13"/>
          <p:cNvSpPr/>
          <p:nvPr/>
        </p:nvSpPr>
        <p:spPr>
          <a:xfrm>
            <a:off x="6480" y="488160"/>
            <a:ext cx="6760800" cy="33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600" b="0" strike="noStrike" spc="-1">
                <a:solidFill>
                  <a:srgbClr val="00B050"/>
                </a:solidFill>
                <a:latin typeface="Calibri"/>
                <a:ea typeface="ＭＳ Ｐゴシック"/>
              </a:rPr>
              <a:t> 8) Fiabilisation de la balance de sortie de l’entité dissoute</a:t>
            </a:r>
            <a:endParaRPr lang="fr-FR" sz="1600" b="0" strike="noStrike" spc="-1">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CustomShape 1"/>
          <p:cNvSpPr/>
          <p:nvPr/>
        </p:nvSpPr>
        <p:spPr>
          <a:xfrm>
            <a:off x="88920" y="92520"/>
            <a:ext cx="9342360" cy="626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p:txBody>
      </p:sp>
      <p:sp>
        <p:nvSpPr>
          <p:cNvPr id="361" name="CustomShape 2"/>
          <p:cNvSpPr/>
          <p:nvPr/>
        </p:nvSpPr>
        <p:spPr>
          <a:xfrm>
            <a:off x="83880" y="1226520"/>
            <a:ext cx="10522800" cy="6202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300" b="1" strike="noStrike" spc="-1">
                <a:solidFill>
                  <a:srgbClr val="C5000B"/>
                </a:solidFill>
                <a:latin typeface="Verdana"/>
                <a:ea typeface="ＭＳ Ｐゴシック"/>
              </a:rPr>
              <a:t>       </a:t>
            </a:r>
            <a:r>
              <a:rPr lang="fr-FR" sz="1600" b="1" u="sng" strike="noStrike" spc="-1">
                <a:solidFill>
                  <a:srgbClr val="C5000B"/>
                </a:solidFill>
                <a:uFillTx/>
                <a:latin typeface="Verdana"/>
                <a:ea typeface="ＭＳ Ｐゴシック"/>
              </a:rPr>
              <a:t>Transfert des biens, droits et obligations vers une seule entité repreneuse : comptabilité générale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p:txBody>
      </p:sp>
      <p:sp>
        <p:nvSpPr>
          <p:cNvPr id="362" name="CustomShape 3"/>
          <p:cNvSpPr/>
          <p:nvPr/>
        </p:nvSpPr>
        <p:spPr>
          <a:xfrm>
            <a:off x="201960" y="1346760"/>
            <a:ext cx="244800" cy="130680"/>
          </a:xfrm>
          <a:custGeom>
            <a:avLst/>
            <a:gdLst/>
            <a:ahLst/>
            <a:cxnLst/>
            <a:rect l="l" t="t" r="r" b="b"/>
            <a:pathLst>
              <a:path w="1002" h="602">
                <a:moveTo>
                  <a:pt x="0" y="0"/>
                </a:moveTo>
                <a:lnTo>
                  <a:pt x="750" y="0"/>
                </a:lnTo>
                <a:lnTo>
                  <a:pt x="1001" y="300"/>
                </a:lnTo>
                <a:lnTo>
                  <a:pt x="750" y="601"/>
                </a:lnTo>
                <a:lnTo>
                  <a:pt x="0" y="601"/>
                </a:lnTo>
                <a:lnTo>
                  <a:pt x="250" y="300"/>
                </a:lnTo>
                <a:lnTo>
                  <a:pt x="0" y="0"/>
                </a:lnTo>
              </a:path>
            </a:pathLst>
          </a:custGeom>
          <a:solidFill>
            <a:srgbClr val="C5000B"/>
          </a:solidFill>
          <a:ln>
            <a:solidFill>
              <a:srgbClr val="3465A4"/>
            </a:solidFill>
          </a:ln>
        </p:spPr>
        <p:style>
          <a:lnRef idx="0">
            <a:scrgbClr r="0" g="0" b="0"/>
          </a:lnRef>
          <a:fillRef idx="0">
            <a:scrgbClr r="0" g="0" b="0"/>
          </a:fillRef>
          <a:effectRef idx="0">
            <a:scrgbClr r="0" g="0" b="0"/>
          </a:effectRef>
          <a:fontRef idx="minor"/>
        </p:style>
      </p:sp>
      <p:sp>
        <p:nvSpPr>
          <p:cNvPr id="363" name="CustomShape 4"/>
          <p:cNvSpPr/>
          <p:nvPr/>
        </p:nvSpPr>
        <p:spPr>
          <a:xfrm>
            <a:off x="420840" y="1666440"/>
            <a:ext cx="10081800" cy="5707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p:txBody>
      </p:sp>
      <p:sp>
        <p:nvSpPr>
          <p:cNvPr id="364" name="CustomShape 5"/>
          <p:cNvSpPr/>
          <p:nvPr/>
        </p:nvSpPr>
        <p:spPr>
          <a:xfrm>
            <a:off x="335520" y="4841280"/>
            <a:ext cx="10095840" cy="786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600" b="0" strike="noStrike" spc="-1">
                <a:solidFill>
                  <a:srgbClr val="284F92"/>
                </a:solidFill>
                <a:latin typeface="Verdana"/>
                <a:ea typeface="ＭＳ Ｐゴシック"/>
              </a:rPr>
              <a:t>Dans ce cas, l’agent comptable de l’organisme dissous :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Prépare le </a:t>
            </a:r>
            <a:r>
              <a:rPr lang="fr-FR" sz="1600" b="1" strike="noStrike" spc="-1">
                <a:solidFill>
                  <a:srgbClr val="284F92"/>
                </a:solidFill>
                <a:latin typeface="Verdana"/>
                <a:ea typeface="ＭＳ Ｐゴシック"/>
              </a:rPr>
              <a:t>compte financier</a:t>
            </a:r>
            <a:r>
              <a:rPr lang="fr-FR" sz="1600" b="0" strike="noStrike" spc="-1">
                <a:solidFill>
                  <a:srgbClr val="284F92"/>
                </a:solidFill>
                <a:latin typeface="Verdana"/>
                <a:ea typeface="ＭＳ Ｐゴシック"/>
              </a:rPr>
              <a:t> et plus particulièrement en comptabilité générale une balance de sortie (BS), et l’entité repreneuse l’intègre dans sa balance d’entrée (BE).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Transfère les </a:t>
            </a:r>
            <a:r>
              <a:rPr lang="fr-FR" sz="1600" b="1" strike="noStrike" spc="-1">
                <a:solidFill>
                  <a:srgbClr val="284F92"/>
                </a:solidFill>
                <a:latin typeface="Verdana"/>
                <a:ea typeface="ＭＳ Ｐゴシック"/>
              </a:rPr>
              <a:t>comptabilités tiers</a:t>
            </a:r>
            <a:r>
              <a:rPr lang="fr-FR" sz="1600" b="0" strike="noStrike" spc="-1">
                <a:solidFill>
                  <a:srgbClr val="284F92"/>
                </a:solidFill>
                <a:latin typeface="Verdana"/>
                <a:ea typeface="ＭＳ Ｐゴシック"/>
              </a:rPr>
              <a:t> (clients fournisseurs) et les </a:t>
            </a:r>
            <a:r>
              <a:rPr lang="fr-FR" sz="1600" b="1" strike="noStrike" spc="-1">
                <a:solidFill>
                  <a:srgbClr val="284F92"/>
                </a:solidFill>
                <a:latin typeface="Verdana"/>
                <a:ea typeface="ＭＳ Ｐゴシック"/>
              </a:rPr>
              <a:t>comptabilités auxiliaires</a:t>
            </a:r>
            <a:r>
              <a:rPr lang="fr-FR" sz="1600" b="0" strike="noStrike" spc="-1">
                <a:solidFill>
                  <a:srgbClr val="284F92"/>
                </a:solidFill>
                <a:latin typeface="Verdana"/>
                <a:ea typeface="ＭＳ Ｐゴシック"/>
              </a:rPr>
              <a:t> (immobilisations, stocks...) l’ensemble des </a:t>
            </a:r>
            <a:r>
              <a:rPr lang="fr-FR" sz="1600" b="1" strike="noStrike" spc="-1">
                <a:solidFill>
                  <a:srgbClr val="284F92"/>
                </a:solidFill>
                <a:latin typeface="Verdana"/>
                <a:ea typeface="ＭＳ Ｐゴシック"/>
              </a:rPr>
              <a:t>pièces justificatives</a:t>
            </a:r>
            <a:r>
              <a:rPr lang="fr-FR" sz="1600" b="0" strike="noStrike" spc="-1">
                <a:solidFill>
                  <a:srgbClr val="284F92"/>
                </a:solidFill>
                <a:latin typeface="Verdana"/>
                <a:ea typeface="ＭＳ Ｐゴシック"/>
              </a:rPr>
              <a:t>, nécessaires à l’exercice de sa mission par l’entité repreneuse. Des </a:t>
            </a:r>
            <a:r>
              <a:rPr lang="fr-FR" sz="1600" b="1" strike="noStrike" spc="-1">
                <a:solidFill>
                  <a:srgbClr val="284F92"/>
                </a:solidFill>
                <a:latin typeface="Verdana"/>
                <a:ea typeface="ＭＳ Ｐゴシック"/>
              </a:rPr>
              <a:t>états des lieux</a:t>
            </a:r>
            <a:r>
              <a:rPr lang="fr-FR" sz="1600" b="0" strike="noStrike" spc="-1">
                <a:solidFill>
                  <a:srgbClr val="284F92"/>
                </a:solidFill>
                <a:latin typeface="Verdana"/>
                <a:ea typeface="ＭＳ Ｐゴシック"/>
              </a:rPr>
              <a:t> précis des charges à payer, produits à recevoir, des recouvrement en cours pourront également être transmis.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p:txBody>
      </p:sp>
      <p:pic>
        <p:nvPicPr>
          <p:cNvPr id="365" name="Image 287"/>
          <p:cNvPicPr/>
          <p:nvPr/>
        </p:nvPicPr>
        <p:blipFill>
          <a:blip r:embed="rId3"/>
          <a:stretch/>
        </p:blipFill>
        <p:spPr>
          <a:xfrm>
            <a:off x="2625840" y="2457360"/>
            <a:ext cx="1239120" cy="947880"/>
          </a:xfrm>
          <a:prstGeom prst="rect">
            <a:avLst/>
          </a:prstGeom>
          <a:ln>
            <a:noFill/>
          </a:ln>
        </p:spPr>
      </p:pic>
      <p:pic>
        <p:nvPicPr>
          <p:cNvPr id="366" name="Image 288"/>
          <p:cNvPicPr/>
          <p:nvPr/>
        </p:nvPicPr>
        <p:blipFill>
          <a:blip r:embed="rId3"/>
          <a:stretch/>
        </p:blipFill>
        <p:spPr>
          <a:xfrm>
            <a:off x="6061320" y="2460240"/>
            <a:ext cx="1239120" cy="947880"/>
          </a:xfrm>
          <a:prstGeom prst="rect">
            <a:avLst/>
          </a:prstGeom>
          <a:ln>
            <a:noFill/>
          </a:ln>
        </p:spPr>
      </p:pic>
      <p:sp>
        <p:nvSpPr>
          <p:cNvPr id="367" name="CustomShape 6"/>
          <p:cNvSpPr/>
          <p:nvPr/>
        </p:nvSpPr>
        <p:spPr>
          <a:xfrm>
            <a:off x="673560" y="2698200"/>
            <a:ext cx="1507320" cy="62748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400" b="0" strike="noStrike" spc="-1">
                <a:solidFill>
                  <a:srgbClr val="000000"/>
                </a:solidFill>
                <a:latin typeface="Arial"/>
                <a:ea typeface="DejaVu Sans"/>
              </a:rPr>
              <a:t>Organisme </a:t>
            </a:r>
            <a:endParaRPr lang="fr-FR" sz="1400" b="0" strike="noStrike" spc="-1">
              <a:latin typeface="Arial"/>
            </a:endParaRPr>
          </a:p>
          <a:p>
            <a:pPr algn="ctr">
              <a:lnSpc>
                <a:spcPct val="100000"/>
              </a:lnSpc>
            </a:pPr>
            <a:r>
              <a:rPr lang="fr-FR" sz="1400" b="0" strike="noStrike" spc="-1">
                <a:solidFill>
                  <a:srgbClr val="000000"/>
                </a:solidFill>
                <a:latin typeface="Arial"/>
                <a:ea typeface="DejaVu Sans"/>
              </a:rPr>
              <a:t>Dissous</a:t>
            </a:r>
            <a:endParaRPr lang="fr-FR" sz="1400" b="0" strike="noStrike" spc="-1">
              <a:latin typeface="Arial"/>
            </a:endParaRPr>
          </a:p>
        </p:txBody>
      </p:sp>
      <p:sp>
        <p:nvSpPr>
          <p:cNvPr id="368" name="CustomShape 7"/>
          <p:cNvSpPr/>
          <p:nvPr/>
        </p:nvSpPr>
        <p:spPr>
          <a:xfrm>
            <a:off x="7829640" y="2619000"/>
            <a:ext cx="1507320" cy="62748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400" b="0" strike="noStrike" spc="-1">
                <a:solidFill>
                  <a:srgbClr val="000000"/>
                </a:solidFill>
                <a:latin typeface="Arial"/>
                <a:ea typeface="DejaVu Sans"/>
              </a:rPr>
              <a:t>Entité </a:t>
            </a:r>
            <a:endParaRPr lang="fr-FR" sz="1400" b="0" strike="noStrike" spc="-1">
              <a:latin typeface="Arial"/>
            </a:endParaRPr>
          </a:p>
          <a:p>
            <a:pPr algn="ctr">
              <a:lnSpc>
                <a:spcPct val="100000"/>
              </a:lnSpc>
            </a:pPr>
            <a:r>
              <a:rPr lang="fr-FR" sz="1400" b="0" strike="noStrike" spc="-1">
                <a:solidFill>
                  <a:srgbClr val="000000"/>
                </a:solidFill>
                <a:latin typeface="Arial"/>
                <a:ea typeface="DejaVu Sans"/>
              </a:rPr>
              <a:t>repreneuse</a:t>
            </a:r>
            <a:endParaRPr lang="fr-FR" sz="1400" b="0" strike="noStrike" spc="-1">
              <a:latin typeface="Arial"/>
            </a:endParaRPr>
          </a:p>
        </p:txBody>
      </p:sp>
      <p:sp>
        <p:nvSpPr>
          <p:cNvPr id="369" name="CustomShape 8"/>
          <p:cNvSpPr/>
          <p:nvPr/>
        </p:nvSpPr>
        <p:spPr>
          <a:xfrm>
            <a:off x="3030480" y="3730320"/>
            <a:ext cx="581400" cy="452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800" b="0" strike="noStrike" spc="-1">
                <a:solidFill>
                  <a:srgbClr val="000000"/>
                </a:solidFill>
                <a:latin typeface="Arial"/>
                <a:ea typeface="DejaVu Sans"/>
              </a:rPr>
              <a:t>BS</a:t>
            </a:r>
            <a:endParaRPr lang="fr-FR" sz="1800" b="0" strike="noStrike" spc="-1">
              <a:latin typeface="Arial"/>
            </a:endParaRPr>
          </a:p>
        </p:txBody>
      </p:sp>
      <p:sp>
        <p:nvSpPr>
          <p:cNvPr id="370" name="CustomShape 9"/>
          <p:cNvSpPr/>
          <p:nvPr/>
        </p:nvSpPr>
        <p:spPr>
          <a:xfrm>
            <a:off x="6482160" y="3730320"/>
            <a:ext cx="581400" cy="61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800" b="0" strike="noStrike" spc="-1">
                <a:solidFill>
                  <a:srgbClr val="000000"/>
                </a:solidFill>
                <a:latin typeface="Arial"/>
                <a:ea typeface="DejaVu Sans"/>
              </a:rPr>
              <a:t>BE</a:t>
            </a:r>
            <a:endParaRPr lang="fr-FR" sz="1800" b="0" strike="noStrike" spc="-1">
              <a:latin typeface="Arial"/>
            </a:endParaRPr>
          </a:p>
        </p:txBody>
      </p:sp>
      <p:sp>
        <p:nvSpPr>
          <p:cNvPr id="371" name="CustomShape 10"/>
          <p:cNvSpPr/>
          <p:nvPr/>
        </p:nvSpPr>
        <p:spPr>
          <a:xfrm>
            <a:off x="397800" y="4343760"/>
            <a:ext cx="10033560" cy="807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r>
              <a:rPr lang="fr-FR" sz="1400" b="0" strike="noStrike" spc="-1">
                <a:solidFill>
                  <a:srgbClr val="284F92"/>
                </a:solidFill>
                <a:latin typeface="Verdana"/>
                <a:ea typeface="ＭＳ Ｐゴシック"/>
              </a:rPr>
              <a:t> </a:t>
            </a:r>
            <a:endParaRPr lang="fr-FR" sz="1400" b="0" strike="noStrike" spc="-1">
              <a:latin typeface="Arial"/>
            </a:endParaRPr>
          </a:p>
        </p:txBody>
      </p:sp>
      <p:pic>
        <p:nvPicPr>
          <p:cNvPr id="372" name="Image 294"/>
          <p:cNvPicPr/>
          <p:nvPr/>
        </p:nvPicPr>
        <p:blipFill>
          <a:blip r:embed="rId4"/>
          <a:stretch/>
        </p:blipFill>
        <p:spPr>
          <a:xfrm>
            <a:off x="4461840" y="2329560"/>
            <a:ext cx="897120" cy="440640"/>
          </a:xfrm>
          <a:prstGeom prst="rect">
            <a:avLst/>
          </a:prstGeom>
          <a:ln>
            <a:noFill/>
          </a:ln>
        </p:spPr>
      </p:pic>
      <p:sp>
        <p:nvSpPr>
          <p:cNvPr id="373" name="CustomShape 11"/>
          <p:cNvSpPr/>
          <p:nvPr/>
        </p:nvSpPr>
        <p:spPr>
          <a:xfrm>
            <a:off x="420840" y="1825200"/>
            <a:ext cx="3782520" cy="2692800"/>
          </a:xfrm>
          <a:prstGeom prst="rect">
            <a:avLst/>
          </a:prstGeom>
          <a:noFill/>
          <a:ln w="72000">
            <a:solidFill>
              <a:srgbClr val="3465A4"/>
            </a:solidFill>
            <a:round/>
          </a:ln>
        </p:spPr>
        <p:style>
          <a:lnRef idx="0">
            <a:scrgbClr r="0" g="0" b="0"/>
          </a:lnRef>
          <a:fillRef idx="0">
            <a:scrgbClr r="0" g="0" b="0"/>
          </a:fillRef>
          <a:effectRef idx="0">
            <a:scrgbClr r="0" g="0" b="0"/>
          </a:effectRef>
          <a:fontRef idx="minor"/>
        </p:style>
      </p:sp>
      <p:sp>
        <p:nvSpPr>
          <p:cNvPr id="374" name="CustomShape 12"/>
          <p:cNvSpPr/>
          <p:nvPr/>
        </p:nvSpPr>
        <p:spPr>
          <a:xfrm>
            <a:off x="5808960" y="1825200"/>
            <a:ext cx="3782520" cy="2692800"/>
          </a:xfrm>
          <a:prstGeom prst="rect">
            <a:avLst/>
          </a:prstGeom>
          <a:noFill/>
          <a:ln w="72000">
            <a:solidFill>
              <a:srgbClr val="3465A4"/>
            </a:solidFill>
            <a:round/>
          </a:ln>
        </p:spPr>
        <p:style>
          <a:lnRef idx="0">
            <a:scrgbClr r="0" g="0" b="0"/>
          </a:lnRef>
          <a:fillRef idx="0">
            <a:scrgbClr r="0" g="0" b="0"/>
          </a:fillRef>
          <a:effectRef idx="0">
            <a:scrgbClr r="0" g="0" b="0"/>
          </a:effectRef>
          <a:fontRef idx="minor"/>
        </p:style>
      </p:sp>
      <p:pic>
        <p:nvPicPr>
          <p:cNvPr id="375" name="Image 297"/>
          <p:cNvPicPr/>
          <p:nvPr/>
        </p:nvPicPr>
        <p:blipFill>
          <a:blip r:embed="rId5"/>
          <a:stretch/>
        </p:blipFill>
        <p:spPr>
          <a:xfrm rot="10705800">
            <a:off x="426240" y="5262120"/>
            <a:ext cx="394560" cy="309960"/>
          </a:xfrm>
          <a:prstGeom prst="rect">
            <a:avLst/>
          </a:prstGeom>
          <a:ln>
            <a:noFill/>
          </a:ln>
        </p:spPr>
      </p:pic>
      <p:pic>
        <p:nvPicPr>
          <p:cNvPr id="376" name="Image 298"/>
          <p:cNvPicPr/>
          <p:nvPr/>
        </p:nvPicPr>
        <p:blipFill>
          <a:blip r:embed="rId5"/>
          <a:stretch/>
        </p:blipFill>
        <p:spPr>
          <a:xfrm rot="10705800">
            <a:off x="441000" y="6109920"/>
            <a:ext cx="394560" cy="309960"/>
          </a:xfrm>
          <a:prstGeom prst="rect">
            <a:avLst/>
          </a:prstGeom>
          <a:ln>
            <a:noFill/>
          </a:ln>
        </p:spPr>
      </p:pic>
      <p:sp>
        <p:nvSpPr>
          <p:cNvPr id="377" name="CustomShape 13"/>
          <p:cNvSpPr/>
          <p:nvPr/>
        </p:nvSpPr>
        <p:spPr>
          <a:xfrm>
            <a:off x="4546080" y="3095280"/>
            <a:ext cx="757080" cy="151200"/>
          </a:xfrm>
          <a:custGeom>
            <a:avLst/>
            <a:gdLst/>
            <a:ahLst/>
            <a:cxnLst/>
            <a:rect l="l" t="t" r="r" b="b"/>
            <a:pathLst>
              <a:path w="2107" h="424">
                <a:moveTo>
                  <a:pt x="0" y="105"/>
                </a:moveTo>
                <a:lnTo>
                  <a:pt x="1579" y="105"/>
                </a:lnTo>
                <a:lnTo>
                  <a:pt x="1579" y="0"/>
                </a:lnTo>
                <a:lnTo>
                  <a:pt x="2106" y="211"/>
                </a:lnTo>
                <a:lnTo>
                  <a:pt x="1579" y="423"/>
                </a:lnTo>
                <a:lnTo>
                  <a:pt x="1579" y="317"/>
                </a:lnTo>
                <a:lnTo>
                  <a:pt x="0" y="317"/>
                </a:lnTo>
                <a:lnTo>
                  <a:pt x="0" y="105"/>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378" name="CustomShape 14"/>
          <p:cNvSpPr/>
          <p:nvPr/>
        </p:nvSpPr>
        <p:spPr>
          <a:xfrm>
            <a:off x="83880" y="634680"/>
            <a:ext cx="6760800" cy="33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600" b="0" strike="noStrike" spc="-1">
                <a:solidFill>
                  <a:srgbClr val="00B050"/>
                </a:solidFill>
                <a:latin typeface="Calibri"/>
                <a:ea typeface="ＭＳ Ｐゴシック"/>
              </a:rPr>
              <a:t> 9) Transfert de la balance (cas d’une seule entité repreneuse)</a:t>
            </a:r>
            <a:endParaRPr lang="fr-FR" sz="1600" b="0" strike="noStrike" spc="-1">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CustomShape 1"/>
          <p:cNvSpPr/>
          <p:nvPr/>
        </p:nvSpPr>
        <p:spPr>
          <a:xfrm>
            <a:off x="0" y="15480"/>
            <a:ext cx="9342360" cy="91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10) Transfert de la balance (cas de plusieurs entités repreneuses)</a:t>
            </a:r>
            <a:endParaRPr lang="fr-FR" sz="1600" b="0" strike="noStrike" spc="-1">
              <a:latin typeface="Arial"/>
            </a:endParaRPr>
          </a:p>
        </p:txBody>
      </p:sp>
      <p:sp>
        <p:nvSpPr>
          <p:cNvPr id="380" name="CustomShape 2"/>
          <p:cNvSpPr/>
          <p:nvPr/>
        </p:nvSpPr>
        <p:spPr>
          <a:xfrm>
            <a:off x="336600" y="1185840"/>
            <a:ext cx="9587520" cy="535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300" b="1" strike="noStrike" spc="-1">
                <a:solidFill>
                  <a:srgbClr val="C5000B"/>
                </a:solidFill>
                <a:latin typeface="Verdana"/>
                <a:ea typeface="ＭＳ Ｐゴシック"/>
              </a:rPr>
              <a:t>      </a:t>
            </a:r>
            <a:r>
              <a:rPr lang="fr-FR" sz="1300" b="1" u="sng" strike="noStrike" spc="-1">
                <a:solidFill>
                  <a:srgbClr val="C5000B"/>
                </a:solidFill>
                <a:uFillTx/>
                <a:latin typeface="Verdana"/>
                <a:ea typeface="ＭＳ Ｐゴシック"/>
              </a:rPr>
              <a:t>Cas du transfert des biens, droits et obligations vers plusieurs entités repreneuses :</a:t>
            </a:r>
            <a:endParaRPr lang="fr-FR" sz="1300" b="0" strike="noStrike" spc="-1">
              <a:latin typeface="Arial"/>
            </a:endParaRPr>
          </a:p>
        </p:txBody>
      </p:sp>
      <p:sp>
        <p:nvSpPr>
          <p:cNvPr id="381" name="CustomShape 3"/>
          <p:cNvSpPr/>
          <p:nvPr/>
        </p:nvSpPr>
        <p:spPr>
          <a:xfrm>
            <a:off x="420480" y="1290240"/>
            <a:ext cx="244800" cy="130680"/>
          </a:xfrm>
          <a:custGeom>
            <a:avLst/>
            <a:gdLst/>
            <a:ahLst/>
            <a:cxnLst/>
            <a:rect l="l" t="t" r="r" b="b"/>
            <a:pathLst>
              <a:path w="1002" h="602">
                <a:moveTo>
                  <a:pt x="0" y="0"/>
                </a:moveTo>
                <a:lnTo>
                  <a:pt x="750" y="0"/>
                </a:lnTo>
                <a:lnTo>
                  <a:pt x="1001" y="300"/>
                </a:lnTo>
                <a:lnTo>
                  <a:pt x="750" y="601"/>
                </a:lnTo>
                <a:lnTo>
                  <a:pt x="0" y="601"/>
                </a:lnTo>
                <a:lnTo>
                  <a:pt x="250" y="300"/>
                </a:lnTo>
                <a:lnTo>
                  <a:pt x="0" y="0"/>
                </a:lnTo>
              </a:path>
            </a:pathLst>
          </a:custGeom>
          <a:solidFill>
            <a:srgbClr val="C5000B"/>
          </a:solidFill>
          <a:ln>
            <a:solidFill>
              <a:srgbClr val="3465A4"/>
            </a:solidFill>
          </a:ln>
        </p:spPr>
        <p:style>
          <a:lnRef idx="0">
            <a:scrgbClr r="0" g="0" b="0"/>
          </a:lnRef>
          <a:fillRef idx="0">
            <a:scrgbClr r="0" g="0" b="0"/>
          </a:fillRef>
          <a:effectRef idx="0">
            <a:scrgbClr r="0" g="0" b="0"/>
          </a:effectRef>
          <a:fontRef idx="minor"/>
        </p:style>
      </p:sp>
      <p:pic>
        <p:nvPicPr>
          <p:cNvPr id="382" name="Image 304"/>
          <p:cNvPicPr/>
          <p:nvPr/>
        </p:nvPicPr>
        <p:blipFill>
          <a:blip r:embed="rId3"/>
          <a:stretch/>
        </p:blipFill>
        <p:spPr>
          <a:xfrm>
            <a:off x="2525400" y="2857320"/>
            <a:ext cx="1239120" cy="947880"/>
          </a:xfrm>
          <a:prstGeom prst="rect">
            <a:avLst/>
          </a:prstGeom>
          <a:ln>
            <a:noFill/>
          </a:ln>
        </p:spPr>
      </p:pic>
      <p:pic>
        <p:nvPicPr>
          <p:cNvPr id="383" name="Image 305"/>
          <p:cNvPicPr/>
          <p:nvPr/>
        </p:nvPicPr>
        <p:blipFill>
          <a:blip r:embed="rId3"/>
          <a:stretch/>
        </p:blipFill>
        <p:spPr>
          <a:xfrm>
            <a:off x="5977080" y="2774880"/>
            <a:ext cx="1239120" cy="947880"/>
          </a:xfrm>
          <a:prstGeom prst="rect">
            <a:avLst/>
          </a:prstGeom>
          <a:ln>
            <a:noFill/>
          </a:ln>
        </p:spPr>
      </p:pic>
      <p:sp>
        <p:nvSpPr>
          <p:cNvPr id="384" name="CustomShape 4"/>
          <p:cNvSpPr/>
          <p:nvPr/>
        </p:nvSpPr>
        <p:spPr>
          <a:xfrm>
            <a:off x="589320" y="2936520"/>
            <a:ext cx="1507320" cy="62748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400" b="0" strike="noStrike" spc="-1">
                <a:solidFill>
                  <a:srgbClr val="000000"/>
                </a:solidFill>
                <a:latin typeface="Arial"/>
                <a:ea typeface="DejaVu Sans"/>
              </a:rPr>
              <a:t>OPN </a:t>
            </a:r>
            <a:endParaRPr lang="fr-FR" sz="1400" b="0" strike="noStrike" spc="-1">
              <a:latin typeface="Arial"/>
            </a:endParaRPr>
          </a:p>
          <a:p>
            <a:pPr algn="ctr">
              <a:lnSpc>
                <a:spcPct val="100000"/>
              </a:lnSpc>
            </a:pPr>
            <a:r>
              <a:rPr lang="fr-FR" sz="1400" b="0" strike="noStrike" spc="-1">
                <a:solidFill>
                  <a:srgbClr val="000000"/>
                </a:solidFill>
                <a:latin typeface="Arial"/>
                <a:ea typeface="DejaVu Sans"/>
              </a:rPr>
              <a:t>dissous</a:t>
            </a:r>
            <a:endParaRPr lang="fr-FR" sz="1400" b="0" strike="noStrike" spc="-1">
              <a:latin typeface="Arial"/>
            </a:endParaRPr>
          </a:p>
        </p:txBody>
      </p:sp>
      <p:sp>
        <p:nvSpPr>
          <p:cNvPr id="385" name="CustomShape 5"/>
          <p:cNvSpPr/>
          <p:nvPr/>
        </p:nvSpPr>
        <p:spPr>
          <a:xfrm>
            <a:off x="7998120" y="2777760"/>
            <a:ext cx="1507320" cy="62748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400" b="0" strike="noStrike" spc="-1">
                <a:solidFill>
                  <a:srgbClr val="000000"/>
                </a:solidFill>
                <a:latin typeface="Arial"/>
                <a:ea typeface="DejaVu Sans"/>
              </a:rPr>
              <a:t>Entité </a:t>
            </a:r>
            <a:endParaRPr lang="fr-FR" sz="1400" b="0" strike="noStrike" spc="-1">
              <a:latin typeface="Arial"/>
            </a:endParaRPr>
          </a:p>
          <a:p>
            <a:pPr algn="ctr">
              <a:lnSpc>
                <a:spcPct val="100000"/>
              </a:lnSpc>
            </a:pPr>
            <a:r>
              <a:rPr lang="fr-FR" sz="1400" b="0" strike="noStrike" spc="-1">
                <a:solidFill>
                  <a:srgbClr val="000000"/>
                </a:solidFill>
                <a:latin typeface="Arial"/>
                <a:ea typeface="DejaVu Sans"/>
              </a:rPr>
              <a:t>repreneuse</a:t>
            </a:r>
            <a:endParaRPr lang="fr-FR" sz="1400" b="0" strike="noStrike" spc="-1">
              <a:latin typeface="Arial"/>
            </a:endParaRPr>
          </a:p>
        </p:txBody>
      </p:sp>
      <p:sp>
        <p:nvSpPr>
          <p:cNvPr id="386" name="CustomShape 6"/>
          <p:cNvSpPr/>
          <p:nvPr/>
        </p:nvSpPr>
        <p:spPr>
          <a:xfrm>
            <a:off x="2862360" y="3984120"/>
            <a:ext cx="581400" cy="452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800" b="0" strike="noStrike" spc="-1">
                <a:solidFill>
                  <a:srgbClr val="000000"/>
                </a:solidFill>
                <a:latin typeface="Arial"/>
                <a:ea typeface="DejaVu Sans"/>
              </a:rPr>
              <a:t>BS</a:t>
            </a:r>
            <a:endParaRPr lang="fr-FR" sz="1800" b="0" strike="noStrike" spc="-1">
              <a:latin typeface="Arial"/>
            </a:endParaRPr>
          </a:p>
        </p:txBody>
      </p:sp>
      <p:sp>
        <p:nvSpPr>
          <p:cNvPr id="387" name="CustomShape 7"/>
          <p:cNvSpPr/>
          <p:nvPr/>
        </p:nvSpPr>
        <p:spPr>
          <a:xfrm>
            <a:off x="6398280" y="5094720"/>
            <a:ext cx="581400" cy="374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800" b="0" strike="noStrike" spc="-1">
                <a:solidFill>
                  <a:srgbClr val="000000"/>
                </a:solidFill>
                <a:latin typeface="Arial"/>
                <a:ea typeface="DejaVu Sans"/>
              </a:rPr>
              <a:t>BE</a:t>
            </a:r>
            <a:endParaRPr lang="fr-FR" sz="1800" b="0" strike="noStrike" spc="-1">
              <a:latin typeface="Arial"/>
            </a:endParaRPr>
          </a:p>
        </p:txBody>
      </p:sp>
      <p:pic>
        <p:nvPicPr>
          <p:cNvPr id="388" name="Image 310"/>
          <p:cNvPicPr/>
          <p:nvPr/>
        </p:nvPicPr>
        <p:blipFill>
          <a:blip r:embed="rId4"/>
          <a:stretch/>
        </p:blipFill>
        <p:spPr>
          <a:xfrm rot="2120400">
            <a:off x="4531320" y="3933720"/>
            <a:ext cx="1065600" cy="245880"/>
          </a:xfrm>
          <a:prstGeom prst="rect">
            <a:avLst/>
          </a:prstGeom>
          <a:ln>
            <a:noFill/>
          </a:ln>
        </p:spPr>
      </p:pic>
      <p:pic>
        <p:nvPicPr>
          <p:cNvPr id="389" name="Image 311"/>
          <p:cNvPicPr/>
          <p:nvPr/>
        </p:nvPicPr>
        <p:blipFill>
          <a:blip r:embed="rId4"/>
          <a:stretch/>
        </p:blipFill>
        <p:spPr>
          <a:xfrm rot="21573000">
            <a:off x="4451760" y="3178800"/>
            <a:ext cx="1087560" cy="240480"/>
          </a:xfrm>
          <a:prstGeom prst="rect">
            <a:avLst/>
          </a:prstGeom>
          <a:ln>
            <a:noFill/>
          </a:ln>
        </p:spPr>
      </p:pic>
      <p:pic>
        <p:nvPicPr>
          <p:cNvPr id="390" name="Image 312"/>
          <p:cNvPicPr/>
          <p:nvPr/>
        </p:nvPicPr>
        <p:blipFill>
          <a:blip r:embed="rId4"/>
          <a:stretch/>
        </p:blipFill>
        <p:spPr>
          <a:xfrm rot="19452600">
            <a:off x="4410720" y="2431800"/>
            <a:ext cx="1064880" cy="245520"/>
          </a:xfrm>
          <a:prstGeom prst="rect">
            <a:avLst/>
          </a:prstGeom>
          <a:ln>
            <a:noFill/>
          </a:ln>
        </p:spPr>
      </p:pic>
      <p:pic>
        <p:nvPicPr>
          <p:cNvPr id="391" name="Image 313"/>
          <p:cNvPicPr/>
          <p:nvPr/>
        </p:nvPicPr>
        <p:blipFill>
          <a:blip r:embed="rId3"/>
          <a:stretch/>
        </p:blipFill>
        <p:spPr>
          <a:xfrm>
            <a:off x="5993640" y="1663920"/>
            <a:ext cx="1239120" cy="947880"/>
          </a:xfrm>
          <a:prstGeom prst="rect">
            <a:avLst/>
          </a:prstGeom>
          <a:ln>
            <a:noFill/>
          </a:ln>
        </p:spPr>
      </p:pic>
      <p:pic>
        <p:nvPicPr>
          <p:cNvPr id="392" name="Image 314"/>
          <p:cNvPicPr/>
          <p:nvPr/>
        </p:nvPicPr>
        <p:blipFill>
          <a:blip r:embed="rId3"/>
          <a:stretch/>
        </p:blipFill>
        <p:spPr>
          <a:xfrm>
            <a:off x="5977080" y="3965400"/>
            <a:ext cx="1239120" cy="947880"/>
          </a:xfrm>
          <a:prstGeom prst="rect">
            <a:avLst/>
          </a:prstGeom>
          <a:ln>
            <a:noFill/>
          </a:ln>
        </p:spPr>
      </p:pic>
      <p:sp>
        <p:nvSpPr>
          <p:cNvPr id="393" name="CustomShape 8"/>
          <p:cNvSpPr/>
          <p:nvPr/>
        </p:nvSpPr>
        <p:spPr>
          <a:xfrm>
            <a:off x="8082000" y="3888720"/>
            <a:ext cx="1507320" cy="62748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400" b="0" strike="noStrike" spc="-1">
                <a:solidFill>
                  <a:srgbClr val="000000"/>
                </a:solidFill>
                <a:latin typeface="Arial"/>
                <a:ea typeface="DejaVu Sans"/>
              </a:rPr>
              <a:t>Entité </a:t>
            </a:r>
            <a:endParaRPr lang="fr-FR" sz="1400" b="0" strike="noStrike" spc="-1">
              <a:latin typeface="Arial"/>
            </a:endParaRPr>
          </a:p>
          <a:p>
            <a:pPr algn="ctr">
              <a:lnSpc>
                <a:spcPct val="100000"/>
              </a:lnSpc>
            </a:pPr>
            <a:r>
              <a:rPr lang="fr-FR" sz="1400" b="0" strike="noStrike" spc="-1">
                <a:solidFill>
                  <a:srgbClr val="000000"/>
                </a:solidFill>
                <a:latin typeface="Arial"/>
                <a:ea typeface="DejaVu Sans"/>
              </a:rPr>
              <a:t>repreneuse</a:t>
            </a:r>
            <a:endParaRPr lang="fr-FR" sz="1400" b="0" strike="noStrike" spc="-1">
              <a:latin typeface="Arial"/>
            </a:endParaRPr>
          </a:p>
        </p:txBody>
      </p:sp>
      <p:sp>
        <p:nvSpPr>
          <p:cNvPr id="394" name="CustomShape 9"/>
          <p:cNvSpPr/>
          <p:nvPr/>
        </p:nvSpPr>
        <p:spPr>
          <a:xfrm>
            <a:off x="7913880" y="1666440"/>
            <a:ext cx="1507320" cy="627480"/>
          </a:xfrm>
          <a:prstGeom prst="ellipse">
            <a:avLst/>
          </a:prstGeom>
          <a:solidFill>
            <a:srgbClr val="729FCF"/>
          </a:solidFill>
          <a:ln>
            <a:solidFill>
              <a:srgbClr val="3465A4"/>
            </a:solid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fr-FR" sz="1400" b="0" strike="noStrike" spc="-1">
                <a:solidFill>
                  <a:srgbClr val="000000"/>
                </a:solidFill>
                <a:latin typeface="Arial"/>
                <a:ea typeface="DejaVu Sans"/>
              </a:rPr>
              <a:t>Entité </a:t>
            </a:r>
            <a:endParaRPr lang="fr-FR" sz="1400" b="0" strike="noStrike" spc="-1">
              <a:latin typeface="Arial"/>
            </a:endParaRPr>
          </a:p>
          <a:p>
            <a:pPr algn="ctr">
              <a:lnSpc>
                <a:spcPct val="100000"/>
              </a:lnSpc>
            </a:pPr>
            <a:r>
              <a:rPr lang="fr-FR" sz="1400" b="0" strike="noStrike" spc="-1">
                <a:solidFill>
                  <a:srgbClr val="000000"/>
                </a:solidFill>
                <a:latin typeface="Arial"/>
                <a:ea typeface="DejaVu Sans"/>
              </a:rPr>
              <a:t>repreneuse</a:t>
            </a:r>
            <a:endParaRPr lang="fr-FR" sz="1400" b="0" strike="noStrike" spc="-1">
              <a:latin typeface="Arial"/>
            </a:endParaRPr>
          </a:p>
        </p:txBody>
      </p:sp>
      <p:sp>
        <p:nvSpPr>
          <p:cNvPr id="395" name="CustomShape 10"/>
          <p:cNvSpPr/>
          <p:nvPr/>
        </p:nvSpPr>
        <p:spPr>
          <a:xfrm>
            <a:off x="391320" y="5714640"/>
            <a:ext cx="10209600" cy="1739880"/>
          </a:xfrm>
          <a:prstGeom prst="rect">
            <a:avLst/>
          </a:prstGeom>
          <a:solidFill>
            <a:srgbClr val="FFCC99"/>
          </a:solid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600" b="1" strike="noStrike" spc="-1">
                <a:solidFill>
                  <a:srgbClr val="284F92"/>
                </a:solidFill>
                <a:latin typeface="Verdana"/>
                <a:ea typeface="ＭＳ Ｐゴシック"/>
              </a:rPr>
              <a:t>Point d’attention</a:t>
            </a:r>
            <a:r>
              <a:rPr lang="fr-FR" sz="1600" b="0" strike="noStrike" spc="-1">
                <a:solidFill>
                  <a:srgbClr val="284F92"/>
                </a:solidFill>
                <a:latin typeface="Verdana"/>
                <a:ea typeface="ＭＳ Ｐゴシック"/>
              </a:rPr>
              <a:t> : ce cas très particulier nécessite que l’OPN dissous, </a:t>
            </a:r>
            <a:r>
              <a:rPr lang="fr-FR" sz="1600" b="1" strike="noStrike" spc="-1">
                <a:solidFill>
                  <a:srgbClr val="284F92"/>
                </a:solidFill>
                <a:latin typeface="Verdana"/>
                <a:ea typeface="ＭＳ Ｐゴシック"/>
              </a:rPr>
              <a:t>prépare en amont de la date de dissolution</a:t>
            </a:r>
            <a:r>
              <a:rPr lang="fr-FR" sz="1600" b="0" strike="noStrike" spc="-1">
                <a:solidFill>
                  <a:srgbClr val="284F92"/>
                </a:solidFill>
                <a:latin typeface="Verdana"/>
                <a:ea typeface="ＭＳ Ｐゴシック"/>
              </a:rPr>
              <a:t>, les biens, droits et obligations qui doivent être transférés.</a:t>
            </a:r>
            <a:endParaRPr lang="fr-FR" sz="1600" b="0" strike="noStrike" spc="-1">
              <a:latin typeface="Arial"/>
            </a:endParaRPr>
          </a:p>
          <a:p>
            <a:pPr>
              <a:lnSpc>
                <a:spcPct val="100000"/>
              </a:lnSpc>
            </a:pPr>
            <a:r>
              <a:rPr lang="fr-FR" sz="1600" b="0" strike="noStrike" spc="-1">
                <a:solidFill>
                  <a:srgbClr val="284F92"/>
                </a:solidFill>
                <a:latin typeface="Verdana"/>
                <a:ea typeface="ＭＳ Ｐゴシック"/>
              </a:rPr>
              <a:t>Ainsi, chacun de ces éléments doit faire l’objet d’</a:t>
            </a:r>
            <a:r>
              <a:rPr lang="fr-FR" sz="1600" b="1" strike="noStrike" spc="-1">
                <a:solidFill>
                  <a:srgbClr val="284F92"/>
                </a:solidFill>
                <a:latin typeface="Verdana"/>
                <a:ea typeface="ＭＳ Ｐゴシック"/>
              </a:rPr>
              <a:t>une analyse précise</a:t>
            </a:r>
            <a:r>
              <a:rPr lang="fr-FR" sz="1600" b="0" strike="noStrike" spc="-1">
                <a:solidFill>
                  <a:srgbClr val="284F92"/>
                </a:solidFill>
                <a:latin typeface="Verdana"/>
                <a:ea typeface="ＭＳ Ｐゴシック"/>
              </a:rPr>
              <a:t>, pour que chaque balance de sortie corresponde exactement à ce que l’AC de l’entité repreneuse doit intégrer dans sa comptabilité. </a:t>
            </a:r>
            <a:endParaRPr lang="fr-FR" sz="1600" b="0" strike="noStrike" spc="-1">
              <a:latin typeface="Arial"/>
            </a:endParaRPr>
          </a:p>
          <a:p>
            <a:pPr>
              <a:lnSpc>
                <a:spcPct val="100000"/>
              </a:lnSpc>
            </a:pPr>
            <a:r>
              <a:rPr lang="fr-FR" sz="1600" b="0" strike="noStrike" spc="-1">
                <a:solidFill>
                  <a:srgbClr val="284F92"/>
                </a:solidFill>
                <a:latin typeface="Verdana"/>
                <a:ea typeface="ＭＳ Ｐゴシック"/>
              </a:rPr>
              <a:t>Autrement dit, </a:t>
            </a:r>
            <a:r>
              <a:rPr lang="fr-FR" sz="1600" b="1" strike="noStrike" spc="-1">
                <a:solidFill>
                  <a:srgbClr val="284F92"/>
                </a:solidFill>
                <a:latin typeface="Verdana"/>
                <a:ea typeface="ＭＳ Ｐゴシック"/>
              </a:rPr>
              <a:t>il n’est pas possible de faire une analyse globale</a:t>
            </a:r>
            <a:r>
              <a:rPr lang="fr-FR" sz="1600" b="0" strike="noStrike" spc="-1">
                <a:solidFill>
                  <a:srgbClr val="284F92"/>
                </a:solidFill>
                <a:latin typeface="Verdana"/>
                <a:ea typeface="ＭＳ Ｐゴシック"/>
              </a:rPr>
              <a:t> des biens, droits et obligations à transférer. </a:t>
            </a:r>
            <a:endParaRPr lang="fr-FR" sz="1600" b="0" strike="noStrike" spc="-1">
              <a:latin typeface="Arial"/>
            </a:endParaRPr>
          </a:p>
        </p:txBody>
      </p:sp>
      <p:pic>
        <p:nvPicPr>
          <p:cNvPr id="396" name="Image 318"/>
          <p:cNvPicPr/>
          <p:nvPr/>
        </p:nvPicPr>
        <p:blipFill>
          <a:blip r:embed="rId5"/>
          <a:stretch/>
        </p:blipFill>
        <p:spPr>
          <a:xfrm rot="19290000">
            <a:off x="4570560" y="2280240"/>
            <a:ext cx="570600" cy="292680"/>
          </a:xfrm>
          <a:prstGeom prst="rect">
            <a:avLst/>
          </a:prstGeom>
          <a:ln>
            <a:noFill/>
          </a:ln>
        </p:spPr>
      </p:pic>
      <p:pic>
        <p:nvPicPr>
          <p:cNvPr id="397" name="Image 319"/>
          <p:cNvPicPr/>
          <p:nvPr/>
        </p:nvPicPr>
        <p:blipFill>
          <a:blip r:embed="rId5"/>
          <a:stretch/>
        </p:blipFill>
        <p:spPr>
          <a:xfrm rot="21507600">
            <a:off x="4711680" y="2957400"/>
            <a:ext cx="573840" cy="280080"/>
          </a:xfrm>
          <a:prstGeom prst="rect">
            <a:avLst/>
          </a:prstGeom>
          <a:ln>
            <a:noFill/>
          </a:ln>
        </p:spPr>
      </p:pic>
      <p:pic>
        <p:nvPicPr>
          <p:cNvPr id="398" name="Image 320"/>
          <p:cNvPicPr/>
          <p:nvPr/>
        </p:nvPicPr>
        <p:blipFill>
          <a:blip r:embed="rId5"/>
          <a:stretch/>
        </p:blipFill>
        <p:spPr>
          <a:xfrm rot="2060400">
            <a:off x="4845960" y="3687480"/>
            <a:ext cx="583920" cy="296640"/>
          </a:xfrm>
          <a:prstGeom prst="rect">
            <a:avLst/>
          </a:prstGeom>
          <a:ln>
            <a:noFill/>
          </a:ln>
        </p:spPr>
      </p:pic>
      <p:sp>
        <p:nvSpPr>
          <p:cNvPr id="399" name="CustomShape 11"/>
          <p:cNvSpPr/>
          <p:nvPr/>
        </p:nvSpPr>
        <p:spPr>
          <a:xfrm>
            <a:off x="391320" y="5714280"/>
            <a:ext cx="10209600" cy="1739880"/>
          </a:xfrm>
          <a:prstGeom prst="rect">
            <a:avLst/>
          </a:prstGeom>
          <a:noFill/>
          <a:ln>
            <a:solidFill>
              <a:srgbClr val="3465A4"/>
            </a:solidFill>
          </a:ln>
        </p:spPr>
        <p:style>
          <a:lnRef idx="0">
            <a:scrgbClr r="0" g="0" b="0"/>
          </a:lnRef>
          <a:fillRef idx="0">
            <a:scrgbClr r="0" g="0" b="0"/>
          </a:fillRef>
          <a:effectRef idx="0">
            <a:scrgbClr r="0" g="0" b="0"/>
          </a:effectRef>
          <a:fontRef idx="minor"/>
        </p:style>
      </p:sp>
      <p:sp>
        <p:nvSpPr>
          <p:cNvPr id="400" name="CustomShape 12"/>
          <p:cNvSpPr/>
          <p:nvPr/>
        </p:nvSpPr>
        <p:spPr>
          <a:xfrm>
            <a:off x="420840" y="1825200"/>
            <a:ext cx="3782520" cy="2692800"/>
          </a:xfrm>
          <a:prstGeom prst="rect">
            <a:avLst/>
          </a:prstGeom>
          <a:noFill/>
          <a:ln w="72000">
            <a:solidFill>
              <a:srgbClr val="3465A4"/>
            </a:solidFill>
            <a:round/>
          </a:ln>
        </p:spPr>
        <p:style>
          <a:lnRef idx="0">
            <a:scrgbClr r="0" g="0" b="0"/>
          </a:lnRef>
          <a:fillRef idx="0">
            <a:scrgbClr r="0" g="0" b="0"/>
          </a:fillRef>
          <a:effectRef idx="0">
            <a:scrgbClr r="0" g="0" b="0"/>
          </a:effectRef>
          <a:fontRef idx="minor"/>
        </p:style>
      </p:sp>
      <p:sp>
        <p:nvSpPr>
          <p:cNvPr id="401" name="CustomShape 13"/>
          <p:cNvSpPr/>
          <p:nvPr/>
        </p:nvSpPr>
        <p:spPr>
          <a:xfrm>
            <a:off x="5807160" y="1507680"/>
            <a:ext cx="3952440" cy="4042080"/>
          </a:xfrm>
          <a:prstGeom prst="rect">
            <a:avLst/>
          </a:prstGeom>
          <a:noFill/>
          <a:ln w="72000">
            <a:solidFill>
              <a:srgbClr val="3465A4"/>
            </a:solidFill>
            <a:round/>
          </a:ln>
        </p:spPr>
        <p:style>
          <a:lnRef idx="0">
            <a:scrgbClr r="0" g="0" b="0"/>
          </a:lnRef>
          <a:fillRef idx="0">
            <a:scrgbClr r="0" g="0" b="0"/>
          </a:fillRef>
          <a:effectRef idx="0">
            <a:scrgbClr r="0" g="0" b="0"/>
          </a:effectRef>
          <a:fontRef idx="minor"/>
        </p:style>
      </p:sp>
      <p:pic>
        <p:nvPicPr>
          <p:cNvPr id="402" name="Image 324"/>
          <p:cNvPicPr/>
          <p:nvPr/>
        </p:nvPicPr>
        <p:blipFill>
          <a:blip r:embed="rId6"/>
          <a:stretch/>
        </p:blipFill>
        <p:spPr>
          <a:xfrm>
            <a:off x="83880" y="5742360"/>
            <a:ext cx="300960" cy="283680"/>
          </a:xfrm>
          <a:prstGeom prst="rect">
            <a:avLst/>
          </a:prstGeom>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CustomShape 1"/>
          <p:cNvSpPr/>
          <p:nvPr/>
        </p:nvSpPr>
        <p:spPr>
          <a:xfrm>
            <a:off x="101160" y="144000"/>
            <a:ext cx="9326880" cy="732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p:txBody>
      </p:sp>
      <p:sp>
        <p:nvSpPr>
          <p:cNvPr id="404" name="CustomShape 2"/>
          <p:cNvSpPr/>
          <p:nvPr/>
        </p:nvSpPr>
        <p:spPr>
          <a:xfrm>
            <a:off x="199080" y="1209240"/>
            <a:ext cx="10364040" cy="609804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gn="just">
              <a:lnSpc>
                <a:spcPct val="100000"/>
              </a:lnSpc>
            </a:pPr>
            <a:r>
              <a:rPr lang="fr-FR" sz="1600" b="1" strike="noStrike" spc="-1">
                <a:solidFill>
                  <a:srgbClr val="284F92"/>
                </a:solidFill>
                <a:latin typeface="Verdana"/>
                <a:ea typeface="ＭＳ Ｐゴシック"/>
              </a:rPr>
              <a:t>Clôture des comptes de l’organisme dissous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1" strike="noStrike" spc="-1">
                <a:solidFill>
                  <a:srgbClr val="284F92"/>
                </a:solidFill>
                <a:latin typeface="Verdana"/>
                <a:ea typeface="ＭＳ Ｐゴシック"/>
              </a:rPr>
              <a:t>Aucune opération de gestion courante</a:t>
            </a:r>
            <a:r>
              <a:rPr lang="fr-FR" sz="1600" b="0" strike="noStrike" spc="-1">
                <a:solidFill>
                  <a:srgbClr val="284F92"/>
                </a:solidFill>
                <a:latin typeface="Verdana"/>
                <a:ea typeface="ＭＳ Ｐゴシック"/>
              </a:rPr>
              <a:t> ne peut être comptabilisée à compter du 1</a:t>
            </a:r>
            <a:r>
              <a:rPr lang="fr-FR" sz="1600" b="0" strike="noStrike" spc="-1" baseline="101000">
                <a:solidFill>
                  <a:srgbClr val="284F92"/>
                </a:solidFill>
                <a:latin typeface="Verdana"/>
                <a:ea typeface="ＭＳ Ｐゴシック"/>
              </a:rPr>
              <a:t>er</a:t>
            </a:r>
            <a:r>
              <a:rPr lang="fr-FR" sz="1600" b="0" strike="noStrike" spc="-1">
                <a:solidFill>
                  <a:srgbClr val="284F92"/>
                </a:solidFill>
                <a:latin typeface="Verdana"/>
                <a:ea typeface="ＭＳ Ｐゴシック"/>
              </a:rPr>
              <a:t> janvier hors période de dénouement du 1</a:t>
            </a:r>
            <a:r>
              <a:rPr lang="fr-FR" sz="1600" b="0" strike="noStrike" spc="-1" baseline="101000">
                <a:solidFill>
                  <a:srgbClr val="284F92"/>
                </a:solidFill>
                <a:latin typeface="Verdana"/>
                <a:ea typeface="ＭＳ Ｐゴシック"/>
              </a:rPr>
              <a:t>er</a:t>
            </a:r>
            <a:r>
              <a:rPr lang="fr-FR" sz="1600" b="0" strike="noStrike" spc="-1">
                <a:solidFill>
                  <a:srgbClr val="284F92"/>
                </a:solidFill>
                <a:latin typeface="Verdana"/>
                <a:ea typeface="ＭＳ Ｐゴシック"/>
              </a:rPr>
              <a:t> janvier au 7 janvier dans les comptabilités de l’entité dissoute au 31 décembre N.</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Toute opération sur le compte DFT de l’organisme dissous avec une </a:t>
            </a:r>
            <a:r>
              <a:rPr lang="fr-FR" sz="1600" b="1" strike="noStrike" spc="-1">
                <a:solidFill>
                  <a:srgbClr val="284F92"/>
                </a:solidFill>
                <a:latin typeface="Verdana"/>
                <a:ea typeface="ＭＳ Ｐゴシック"/>
              </a:rPr>
              <a:t>date de valeur postérieure au 31 décembre</a:t>
            </a:r>
            <a:r>
              <a:rPr lang="fr-FR" sz="1600" b="0" strike="noStrike" spc="-1">
                <a:solidFill>
                  <a:srgbClr val="284F92"/>
                </a:solidFill>
                <a:latin typeface="Verdana"/>
                <a:ea typeface="ＭＳ Ｐゴシック"/>
              </a:rPr>
              <a:t> n’est pas comptabilisée dans les comptes de l’entité dissoute : elle sera </a:t>
            </a:r>
            <a:r>
              <a:rPr lang="fr-FR" sz="1600" b="1" strike="noStrike" spc="-1">
                <a:solidFill>
                  <a:srgbClr val="284F92"/>
                </a:solidFill>
                <a:latin typeface="Verdana"/>
                <a:ea typeface="ＭＳ Ｐゴシック"/>
              </a:rPr>
              <a:t>comptabilisée par l’entité repreneuse</a:t>
            </a:r>
            <a:r>
              <a:rPr lang="fr-FR" sz="1600" b="0" strike="noStrike" spc="-1">
                <a:solidFill>
                  <a:srgbClr val="284F92"/>
                </a:solidFill>
                <a:latin typeface="Verdana"/>
                <a:ea typeface="ＭＳ Ｐゴシック"/>
              </a:rPr>
              <a:t>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effectuer rapidement les changement de comptes pour les prélèvements et les 		virements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prévenir les tiers (clients et fournisseurs) du changement de personne morale ;</a:t>
            </a:r>
            <a:endParaRPr lang="fr-FR" sz="1600" b="0" strike="noStrike" spc="-1">
              <a:latin typeface="Arial"/>
            </a:endParaRPr>
          </a:p>
          <a:p>
            <a:pPr algn="just">
              <a:lnSpc>
                <a:spcPct val="100000"/>
              </a:lnSpc>
            </a:pPr>
            <a:r>
              <a:rPr lang="fr-FR" sz="1600" b="0" strike="noStrike" spc="-1">
                <a:solidFill>
                  <a:srgbClr val="284F92"/>
                </a:solidFill>
                <a:latin typeface="Verdana"/>
                <a:ea typeface="ＭＳ Ｐゴシック"/>
              </a:rPr>
              <a:t>	- permettre au comptable public de consulter le compte DFT de l’organisme dissous pour 	effectuer les rapprochements et passer les écritures en comptabilités budgétaires et générale de toutes ces opérations.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1" strike="noStrike" spc="-1">
                <a:solidFill>
                  <a:srgbClr val="284F92"/>
                </a:solidFill>
                <a:latin typeface="Verdana"/>
                <a:ea typeface="ＭＳ Ｐゴシック"/>
              </a:rPr>
              <a:t>Factures</a:t>
            </a:r>
            <a:r>
              <a:rPr lang="fr-FR" sz="1600" b="0" strike="noStrike" spc="-1">
                <a:solidFill>
                  <a:srgbClr val="284F92"/>
                </a:solidFill>
                <a:latin typeface="Verdana"/>
                <a:ea typeface="ＭＳ Ｐゴシック"/>
              </a:rPr>
              <a:t> reçues par l’entité dissoute à compter du 1</a:t>
            </a:r>
            <a:r>
              <a:rPr lang="fr-FR" sz="1600" b="0" strike="noStrike" spc="-1" baseline="101000">
                <a:solidFill>
                  <a:srgbClr val="284F92"/>
                </a:solidFill>
                <a:latin typeface="Verdana"/>
                <a:ea typeface="ＭＳ Ｐゴシック"/>
              </a:rPr>
              <a:t>er</a:t>
            </a:r>
            <a:r>
              <a:rPr lang="fr-FR" sz="1600" b="0" strike="noStrike" spc="-1">
                <a:solidFill>
                  <a:srgbClr val="284F92"/>
                </a:solidFill>
                <a:latin typeface="Verdana"/>
                <a:ea typeface="ＭＳ Ｐゴシック"/>
              </a:rPr>
              <a:t> janvier : </a:t>
            </a:r>
            <a:r>
              <a:rPr lang="fr-FR" sz="1600" b="1" strike="noStrike" spc="-1">
                <a:solidFill>
                  <a:srgbClr val="284F92"/>
                </a:solidFill>
                <a:latin typeface="Verdana"/>
                <a:ea typeface="ＭＳ Ｐゴシック"/>
              </a:rPr>
              <a:t>informer le fournisseur</a:t>
            </a:r>
            <a:r>
              <a:rPr lang="fr-FR" sz="1600" b="0" strike="noStrike" spc="-1">
                <a:solidFill>
                  <a:srgbClr val="284F92"/>
                </a:solidFill>
                <a:latin typeface="Verdana"/>
                <a:ea typeface="ＭＳ Ｐゴシック"/>
              </a:rPr>
              <a:t> du changement de personne morale : faire annuler la facture et faire émettre une nouvelle facture au nom de l’entité repreneuse.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1" strike="noStrike" spc="-1">
                <a:solidFill>
                  <a:srgbClr val="284F92"/>
                </a:solidFill>
                <a:latin typeface="Verdana"/>
                <a:ea typeface="ＭＳ Ｐゴシック"/>
              </a:rPr>
              <a:t>Réception de marchandises ou prestations</a:t>
            </a:r>
            <a:r>
              <a:rPr lang="fr-FR" sz="1600" b="0" strike="noStrike" spc="-1">
                <a:solidFill>
                  <a:srgbClr val="284F92"/>
                </a:solidFill>
                <a:latin typeface="Verdana"/>
                <a:ea typeface="ＭＳ Ｐゴシック"/>
              </a:rPr>
              <a:t> à compter du 1</a:t>
            </a:r>
            <a:r>
              <a:rPr lang="fr-FR" sz="1600" b="0" strike="noStrike" spc="-1" baseline="101000">
                <a:solidFill>
                  <a:srgbClr val="284F92"/>
                </a:solidFill>
                <a:latin typeface="Verdana"/>
                <a:ea typeface="ＭＳ Ｐゴシック"/>
              </a:rPr>
              <a:t>er</a:t>
            </a:r>
            <a:r>
              <a:rPr lang="fr-FR" sz="1600" b="0" strike="noStrike" spc="-1">
                <a:solidFill>
                  <a:srgbClr val="284F92"/>
                </a:solidFill>
                <a:latin typeface="Verdana"/>
                <a:ea typeface="ＭＳ Ｐゴシック"/>
              </a:rPr>
              <a:t> janvier : certification du service fait par l’entité repreneuse concernée.</a:t>
            </a:r>
            <a:r>
              <a:rPr lang="fr-FR" sz="1400" b="0" strike="noStrike" spc="-1">
                <a:solidFill>
                  <a:srgbClr val="284F92"/>
                </a:solidFill>
                <a:latin typeface="Verdana"/>
                <a:ea typeface="ＭＳ Ｐゴシック"/>
              </a:rPr>
              <a:t>	</a:t>
            </a:r>
            <a:endParaRPr lang="fr-FR" sz="1400" b="0" strike="noStrike" spc="-1">
              <a:latin typeface="Arial"/>
            </a:endParaRPr>
          </a:p>
        </p:txBody>
      </p:sp>
      <p:sp>
        <p:nvSpPr>
          <p:cNvPr id="405" name="CustomShape 3"/>
          <p:cNvSpPr/>
          <p:nvPr/>
        </p:nvSpPr>
        <p:spPr>
          <a:xfrm>
            <a:off x="333000" y="6759720"/>
            <a:ext cx="10096200" cy="547560"/>
          </a:xfrm>
          <a:prstGeom prst="rect">
            <a:avLst/>
          </a:prstGeom>
          <a:solidFill>
            <a:srgbClr val="FFCC99"/>
          </a:solidFill>
          <a:ln>
            <a:solidFill>
              <a:srgbClr val="3465A4"/>
            </a:solid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pPr>
            <a:r>
              <a:rPr lang="fr-FR" sz="1800" b="1" u="sng" strike="noStrike" spc="-1">
                <a:solidFill>
                  <a:srgbClr val="C5000B"/>
                </a:solidFill>
                <a:uFillTx/>
                <a:latin typeface="Verdana"/>
                <a:ea typeface="ＭＳ Ｐゴシック"/>
              </a:rPr>
              <a:t>Organisme dissous : pas d’opérations sur l’exercice N+1</a:t>
            </a:r>
            <a:endParaRPr lang="fr-FR" sz="1800" b="0" strike="noStrike" spc="-1">
              <a:latin typeface="Arial"/>
            </a:endParaRPr>
          </a:p>
        </p:txBody>
      </p:sp>
      <p:sp>
        <p:nvSpPr>
          <p:cNvPr id="406" name="CustomShape 4"/>
          <p:cNvSpPr/>
          <p:nvPr/>
        </p:nvSpPr>
        <p:spPr>
          <a:xfrm>
            <a:off x="225720" y="475920"/>
            <a:ext cx="4824720" cy="333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600" b="0" strike="noStrike" spc="-1">
                <a:solidFill>
                  <a:srgbClr val="00B050"/>
                </a:solidFill>
                <a:latin typeface="Calibri"/>
                <a:ea typeface="ＭＳ Ｐゴシック"/>
              </a:rPr>
              <a:t>11) Clôture des comptes de l’organisme dissous</a:t>
            </a:r>
            <a:endParaRPr lang="fr-FR" sz="1600" b="0" strike="noStrike" spc="-1">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CustomShape 1"/>
          <p:cNvSpPr/>
          <p:nvPr/>
        </p:nvSpPr>
        <p:spPr>
          <a:xfrm>
            <a:off x="0" y="15480"/>
            <a:ext cx="9342360" cy="91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endParaRPr lang="fr-FR" sz="1800" b="0" strike="noStrike" spc="-1">
              <a:latin typeface="Arial"/>
            </a:endParaRPr>
          </a:p>
        </p:txBody>
      </p:sp>
      <p:sp>
        <p:nvSpPr>
          <p:cNvPr id="408" name="CustomShape 2"/>
          <p:cNvSpPr/>
          <p:nvPr/>
        </p:nvSpPr>
        <p:spPr>
          <a:xfrm>
            <a:off x="381960" y="1359360"/>
            <a:ext cx="10010160" cy="590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100000"/>
              </a:lnSpc>
            </a:pPr>
            <a:endParaRPr lang="fr-FR" sz="1800" b="0" strike="noStrike" spc="-1">
              <a:latin typeface="Arial"/>
            </a:endParaRPr>
          </a:p>
          <a:p>
            <a:pPr algn="just">
              <a:lnSpc>
                <a:spcPct val="100000"/>
              </a:lnSpc>
            </a:pPr>
            <a:endParaRPr lang="fr-FR" sz="1800" b="0" strike="noStrike" spc="-1">
              <a:latin typeface="Arial"/>
            </a:endParaRPr>
          </a:p>
        </p:txBody>
      </p:sp>
      <p:sp>
        <p:nvSpPr>
          <p:cNvPr id="409" name="CustomShape 3"/>
          <p:cNvSpPr/>
          <p:nvPr/>
        </p:nvSpPr>
        <p:spPr>
          <a:xfrm>
            <a:off x="511560" y="3281400"/>
            <a:ext cx="2331360" cy="219240"/>
          </a:xfrm>
          <a:prstGeom prst="rect">
            <a:avLst/>
          </a:prstGeom>
          <a:noFill/>
          <a:ln>
            <a:noFill/>
          </a:ln>
        </p:spPr>
        <p:style>
          <a:lnRef idx="0">
            <a:scrgbClr r="0" g="0" b="0"/>
          </a:lnRef>
          <a:fillRef idx="0">
            <a:scrgbClr r="0" g="0" b="0"/>
          </a:fillRef>
          <a:effectRef idx="0">
            <a:scrgbClr r="0" g="0" b="0"/>
          </a:effectRef>
          <a:fontRef idx="minor"/>
        </p:style>
      </p:sp>
      <p:sp>
        <p:nvSpPr>
          <p:cNvPr id="410" name="CustomShape 4"/>
          <p:cNvSpPr/>
          <p:nvPr/>
        </p:nvSpPr>
        <p:spPr>
          <a:xfrm>
            <a:off x="505080" y="6513120"/>
            <a:ext cx="9000000" cy="701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endParaRPr lang="fr-FR" sz="1800" b="0" strike="noStrike" spc="-1">
              <a:latin typeface="Arial"/>
            </a:endParaRPr>
          </a:p>
          <a:p>
            <a:pPr>
              <a:lnSpc>
                <a:spcPct val="100000"/>
              </a:lnSpc>
            </a:pPr>
            <a:endParaRPr lang="fr-FR" sz="1800" b="0" strike="noStrike" spc="-1">
              <a:latin typeface="Arial"/>
            </a:endParaRPr>
          </a:p>
        </p:txBody>
      </p:sp>
      <p:sp>
        <p:nvSpPr>
          <p:cNvPr id="411" name="CustomShape 5"/>
          <p:cNvSpPr/>
          <p:nvPr/>
        </p:nvSpPr>
        <p:spPr>
          <a:xfrm>
            <a:off x="2693880" y="5875920"/>
            <a:ext cx="1631520" cy="469440"/>
          </a:xfrm>
          <a:prstGeom prst="rect">
            <a:avLst/>
          </a:prstGeom>
          <a:noFill/>
          <a:ln>
            <a:noFill/>
          </a:ln>
        </p:spPr>
        <p:style>
          <a:lnRef idx="0">
            <a:scrgbClr r="0" g="0" b="0"/>
          </a:lnRef>
          <a:fillRef idx="0">
            <a:scrgbClr r="0" g="0" b="0"/>
          </a:fillRef>
          <a:effectRef idx="0">
            <a:scrgbClr r="0" g="0" b="0"/>
          </a:effectRef>
          <a:fontRef idx="minor"/>
        </p:style>
      </p:sp>
      <p:sp>
        <p:nvSpPr>
          <p:cNvPr id="412" name="CustomShape 6"/>
          <p:cNvSpPr/>
          <p:nvPr/>
        </p:nvSpPr>
        <p:spPr>
          <a:xfrm>
            <a:off x="420840" y="1591200"/>
            <a:ext cx="9621720" cy="316296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spAutoFit/>
          </a:bodyPr>
          <a:lstStyle/>
          <a:p>
            <a:pPr algn="just">
              <a:lnSpc>
                <a:spcPct val="100000"/>
              </a:lnSpc>
            </a:pPr>
            <a:r>
              <a:rPr lang="fr-FR" sz="1600" b="0" strike="noStrike" spc="-1">
                <a:solidFill>
                  <a:srgbClr val="3465A4"/>
                </a:solidFill>
                <a:latin typeface="Verdana"/>
                <a:ea typeface="DejaVu Sans"/>
              </a:rPr>
              <a:t>Entre l’agent comptable de l’organisme dissout et l’agent comptable (ou le comptable de l’État) de chaque entité repreneuse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3465A4"/>
                </a:solidFill>
                <a:latin typeface="Verdana"/>
                <a:ea typeface="DejaVu Sans"/>
              </a:rPr>
              <a:t>1) Transmission d’une </a:t>
            </a:r>
            <a:r>
              <a:rPr lang="fr-FR" sz="1600" b="1" strike="noStrike" spc="-1">
                <a:solidFill>
                  <a:srgbClr val="3465A4"/>
                </a:solidFill>
                <a:latin typeface="Verdana"/>
                <a:ea typeface="DejaVu Sans"/>
              </a:rPr>
              <a:t>balance à date</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3465A4"/>
                </a:solidFill>
                <a:latin typeface="Verdana"/>
                <a:ea typeface="DejaVu Sans"/>
              </a:rPr>
              <a:t>2) </a:t>
            </a:r>
            <a:r>
              <a:rPr lang="fr-FR" sz="1600" b="1" strike="noStrike" spc="-1">
                <a:solidFill>
                  <a:srgbClr val="3465A4"/>
                </a:solidFill>
                <a:latin typeface="Verdana"/>
                <a:ea typeface="DejaVu Sans"/>
              </a:rPr>
              <a:t>Transfert partiel de la trésorerie</a:t>
            </a:r>
            <a:r>
              <a:rPr lang="fr-FR" sz="1600" b="0" strike="noStrike" spc="-1">
                <a:solidFill>
                  <a:srgbClr val="3465A4"/>
                </a:solidFill>
                <a:latin typeface="Verdana"/>
                <a:ea typeface="DejaVu Sans"/>
              </a:rPr>
              <a:t> tout en conservant sur le compte DFT de l’organisme dissout un solde permettant d’honorer les derniers prélèvements et des chèques non débités </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3465A4"/>
                </a:solidFill>
                <a:latin typeface="Verdana"/>
                <a:ea typeface="DejaVu Sans"/>
              </a:rPr>
              <a:t>3) Transmission de tous les </a:t>
            </a:r>
            <a:r>
              <a:rPr lang="fr-FR" sz="1600" b="1" strike="noStrike" spc="-1">
                <a:solidFill>
                  <a:srgbClr val="3465A4"/>
                </a:solidFill>
                <a:latin typeface="Verdana"/>
                <a:ea typeface="DejaVu Sans"/>
              </a:rPr>
              <a:t>éléments nécessaires à la reprise des missions</a:t>
            </a:r>
            <a:r>
              <a:rPr lang="fr-FR" sz="1600" b="0" strike="noStrike" spc="-1">
                <a:solidFill>
                  <a:srgbClr val="3465A4"/>
                </a:solidFill>
                <a:latin typeface="Verdana"/>
                <a:ea typeface="DejaVu Sans"/>
              </a:rPr>
              <a:t> par l’entité repreneuse : charges à payer, contrats en cours.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endParaRPr lang="fr-FR" sz="1600" b="0" strike="noStrike" spc="-1">
              <a:latin typeface="Arial"/>
            </a:endParaRPr>
          </a:p>
        </p:txBody>
      </p:sp>
      <p:sp>
        <p:nvSpPr>
          <p:cNvPr id="413" name="CustomShape 7"/>
          <p:cNvSpPr/>
          <p:nvPr/>
        </p:nvSpPr>
        <p:spPr>
          <a:xfrm>
            <a:off x="421200" y="4761000"/>
            <a:ext cx="9621720" cy="173520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spAutoFit/>
          </a:bodyPr>
          <a:lstStyle/>
          <a:p>
            <a:pPr algn="just">
              <a:lnSpc>
                <a:spcPct val="100000"/>
              </a:lnSpc>
            </a:pPr>
            <a:endParaRPr lang="fr-FR" sz="1800" b="0" strike="noStrike" spc="-1">
              <a:latin typeface="Arial"/>
            </a:endParaRPr>
          </a:p>
          <a:p>
            <a:pPr algn="just">
              <a:lnSpc>
                <a:spcPct val="100000"/>
              </a:lnSpc>
            </a:pPr>
            <a:r>
              <a:rPr lang="fr-FR" sz="1600" b="0" strike="noStrike" spc="-1">
                <a:solidFill>
                  <a:srgbClr val="009933"/>
                </a:solidFill>
                <a:latin typeface="Verdana"/>
                <a:ea typeface="DejaVu Sans"/>
              </a:rPr>
              <a:t>Arrêté du 11 avril 2018 relatif à l'organisation du service des comptables publics</a:t>
            </a:r>
            <a:endParaRPr lang="fr-FR" sz="1600" b="0" strike="noStrike" spc="-1">
              <a:latin typeface="Arial"/>
            </a:endParaRPr>
          </a:p>
          <a:p>
            <a:pPr algn="just">
              <a:lnSpc>
                <a:spcPct val="100000"/>
              </a:lnSpc>
            </a:pPr>
            <a:endParaRPr lang="fr-FR" sz="1600" b="0" strike="noStrike" spc="-1">
              <a:latin typeface="Arial"/>
            </a:endParaRPr>
          </a:p>
          <a:p>
            <a:pPr algn="just">
              <a:lnSpc>
                <a:spcPct val="100000"/>
              </a:lnSpc>
            </a:pPr>
            <a:r>
              <a:rPr lang="fr-FR" sz="1600" b="0" strike="noStrike" spc="-1">
                <a:solidFill>
                  <a:srgbClr val="009933"/>
                </a:solidFill>
                <a:latin typeface="Verdana"/>
                <a:ea typeface="DejaVu Sans"/>
              </a:rPr>
              <a:t>Note de service du 11 avril 2018 relative aux modalités de prestation de serment, d'installation, de remise de service des comptables publics et de constitution d'intérim d'un poste comptable.</a:t>
            </a:r>
            <a:endParaRPr lang="fr-FR" sz="1600" b="0" strike="noStrike" spc="-1">
              <a:latin typeface="Arial"/>
            </a:endParaRPr>
          </a:p>
          <a:p>
            <a:pPr algn="just">
              <a:lnSpc>
                <a:spcPct val="100000"/>
              </a:lnSpc>
            </a:pPr>
            <a:endParaRPr lang="fr-FR" sz="1600" b="0" strike="noStrike" spc="-1">
              <a:latin typeface="Arial"/>
            </a:endParaRPr>
          </a:p>
        </p:txBody>
      </p:sp>
      <p:sp>
        <p:nvSpPr>
          <p:cNvPr id="414" name="CustomShape 8"/>
          <p:cNvSpPr/>
          <p:nvPr/>
        </p:nvSpPr>
        <p:spPr>
          <a:xfrm>
            <a:off x="72000" y="504000"/>
            <a:ext cx="4824720" cy="333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600" b="0" strike="noStrike" spc="-1">
                <a:solidFill>
                  <a:srgbClr val="00B050"/>
                </a:solidFill>
                <a:latin typeface="Calibri"/>
                <a:ea typeface="ＭＳ Ｐゴシック"/>
              </a:rPr>
              <a:t>12) Remise de service partielle</a:t>
            </a:r>
            <a:endParaRPr lang="fr-FR" sz="1600" b="0" strike="noStrike" spc="-1">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CustomShape 1"/>
          <p:cNvSpPr/>
          <p:nvPr/>
        </p:nvSpPr>
        <p:spPr>
          <a:xfrm>
            <a:off x="0" y="15480"/>
            <a:ext cx="9342000" cy="914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1</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Conclusion</a:t>
            </a:r>
            <a:endParaRPr lang="fr-FR" sz="1600" b="0" strike="noStrike" spc="-1">
              <a:latin typeface="Arial"/>
            </a:endParaRPr>
          </a:p>
        </p:txBody>
      </p:sp>
      <p:sp>
        <p:nvSpPr>
          <p:cNvPr id="416" name="CustomShape 2"/>
          <p:cNvSpPr/>
          <p:nvPr/>
        </p:nvSpPr>
        <p:spPr>
          <a:xfrm>
            <a:off x="411480" y="1224720"/>
            <a:ext cx="9912600" cy="5950080"/>
          </a:xfrm>
          <a:prstGeom prst="rect">
            <a:avLst/>
          </a:prstGeom>
          <a:noFill/>
          <a:ln>
            <a:noFill/>
          </a:ln>
        </p:spPr>
        <p:style>
          <a:lnRef idx="0">
            <a:scrgbClr r="0" g="0" b="0"/>
          </a:lnRef>
          <a:fillRef idx="0">
            <a:scrgbClr r="0" g="0" b="0"/>
          </a:fillRef>
          <a:effectRef idx="0">
            <a:scrgbClr r="0" g="0" b="0"/>
          </a:effectRef>
          <a:fontRef idx="minor"/>
        </p:style>
        <p:txBody>
          <a:bodyPr wrap="none" lIns="0" tIns="0" rIns="0" bIns="0">
            <a:noAutofit/>
          </a:bodyPr>
          <a:lstStyle/>
          <a:p>
            <a:pPr>
              <a:lnSpc>
                <a:spcPct val="100000"/>
              </a:lnSpc>
            </a:pPr>
            <a:r>
              <a:rPr lang="fr-FR" sz="1400" b="1" u="sng" strike="noStrike" spc="-1">
                <a:solidFill>
                  <a:srgbClr val="284F92"/>
                </a:solidFill>
                <a:uFillTx/>
                <a:latin typeface="Arial"/>
                <a:ea typeface="DejaVu Sans"/>
              </a:rPr>
              <a:t>Ressources documentaires</a:t>
            </a:r>
            <a:r>
              <a:rPr lang="fr-FR" sz="1400" b="1" strike="noStrike" spc="-1">
                <a:solidFill>
                  <a:srgbClr val="284F92"/>
                </a:solidFill>
                <a:latin typeface="Arial"/>
                <a:ea typeface="DejaVu Sans"/>
              </a:rPr>
              <a:t> :</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Guide relatif aux créations, transformations et suppressions des établissements publics nationaux :</a:t>
            </a:r>
            <a:endParaRPr lang="fr-FR" sz="1400" b="0" strike="noStrike" spc="-1">
              <a:latin typeface="Arial"/>
            </a:endParaRPr>
          </a:p>
          <a:p>
            <a:pPr>
              <a:lnSpc>
                <a:spcPct val="100000"/>
              </a:lnSpc>
            </a:pPr>
            <a:r>
              <a:rPr lang="fr-FR" sz="1000" b="1" strike="noStrike" spc="-1">
                <a:solidFill>
                  <a:srgbClr val="284F92"/>
                </a:solidFill>
                <a:latin typeface="Arial"/>
                <a:ea typeface="DejaVu Sans"/>
              </a:rPr>
              <a:t>https://www.impots.gouv.fr/portail/guide-relatif-aux-creations-transformations-et-suppressions-des-etablissements-publics-nationaux-epn</a:t>
            </a:r>
            <a:endParaRPr lang="fr-FR" sz="1000" b="0" strike="noStrike" spc="-1">
              <a:latin typeface="Arial"/>
            </a:endParaRPr>
          </a:p>
          <a:p>
            <a:pPr>
              <a:lnSpc>
                <a:spcPct val="100000"/>
              </a:lnSpc>
            </a:pPr>
            <a:endParaRPr lang="fr-FR" sz="1000" b="0" strike="noStrike" spc="-1">
              <a:latin typeface="Arial"/>
            </a:endParaRPr>
          </a:p>
          <a:p>
            <a:pPr>
              <a:lnSpc>
                <a:spcPct val="100000"/>
              </a:lnSpc>
            </a:pPr>
            <a:r>
              <a:rPr lang="fr-FR" sz="1400" b="1" strike="noStrike" spc="-1">
                <a:solidFill>
                  <a:srgbClr val="284F92"/>
                </a:solidFill>
                <a:latin typeface="Arial"/>
                <a:ea typeface="DejaVu Sans"/>
              </a:rPr>
              <a:t>Guide ré-internalisation </a:t>
            </a:r>
            <a:endParaRPr lang="fr-FR" sz="1400" b="0" strike="noStrike" spc="-1">
              <a:latin typeface="Arial"/>
            </a:endParaRPr>
          </a:p>
          <a:p>
            <a:pPr>
              <a:lnSpc>
                <a:spcPct val="100000"/>
              </a:lnSpc>
            </a:pPr>
            <a:r>
              <a:rPr lang="fr-FR" sz="1100" b="0" u="sng" strike="noStrike" spc="-1">
                <a:solidFill>
                  <a:srgbClr val="0000FF"/>
                </a:solidFill>
                <a:uFillTx/>
                <a:latin typeface="Arial"/>
                <a:ea typeface="DejaVu Sans"/>
                <a:hlinkClick r:id="rId3"/>
              </a:rPr>
              <a:t>https://www.performance-publique.budget.gouv.fr/ressources-documentaires/publications-direction-budget/publications-techniques</a:t>
            </a:r>
            <a:endParaRPr lang="fr-FR" sz="1100" b="0" strike="noStrike" spc="-1">
              <a:latin typeface="Arial"/>
            </a:endParaRPr>
          </a:p>
          <a:p>
            <a:pPr>
              <a:lnSpc>
                <a:spcPct val="100000"/>
              </a:lnSpc>
            </a:pPr>
            <a:endParaRPr lang="fr-FR" sz="1100" b="0" strike="noStrike" spc="-1">
              <a:latin typeface="Arial"/>
            </a:endParaRPr>
          </a:p>
          <a:p>
            <a:pPr>
              <a:lnSpc>
                <a:spcPct val="100000"/>
              </a:lnSpc>
            </a:pPr>
            <a:r>
              <a:rPr lang="fr-FR" sz="1400" b="1" strike="noStrike" spc="-1">
                <a:solidFill>
                  <a:srgbClr val="284F92"/>
                </a:solidFill>
                <a:latin typeface="Arial"/>
                <a:ea typeface="DejaVu Sans"/>
              </a:rPr>
              <a:t>Guide GIP</a:t>
            </a:r>
            <a:endParaRPr lang="fr-FR" sz="1400" b="0" strike="noStrike" spc="-1">
              <a:latin typeface="Arial"/>
            </a:endParaRPr>
          </a:p>
          <a:p>
            <a:pPr>
              <a:lnSpc>
                <a:spcPct val="100000"/>
              </a:lnSpc>
            </a:pPr>
            <a:r>
              <a:rPr lang="fr-FR" sz="1000" b="1" strike="noStrike" spc="-1">
                <a:solidFill>
                  <a:srgbClr val="284F92"/>
                </a:solidFill>
                <a:latin typeface="Arial"/>
                <a:ea typeface="DejaVu Sans"/>
              </a:rPr>
              <a:t>https://www.budget.gouv.fr/reperes/operateurs-et-organismes-publics/articles/les-groupements-dinteret-public</a:t>
            </a: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r>
              <a:rPr lang="fr-FR" sz="1400" b="1" u="sng" strike="noStrike" spc="-1">
                <a:solidFill>
                  <a:srgbClr val="284F92"/>
                </a:solidFill>
                <a:uFillTx/>
                <a:latin typeface="Arial"/>
                <a:ea typeface="DejaVu Sans"/>
              </a:rPr>
              <a:t>Bureaux à contacter</a:t>
            </a:r>
            <a:r>
              <a:rPr lang="fr-FR" sz="1400" b="1" strike="noStrike" spc="-1">
                <a:solidFill>
                  <a:srgbClr val="284F92"/>
                </a:solidFill>
                <a:latin typeface="Arial"/>
                <a:ea typeface="DejaVu Sans"/>
              </a:rPr>
              <a:t> :</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Direction du budget : Bureau 2B2O « Opérateurs et organismes publics d’Etat »</a:t>
            </a:r>
            <a:endParaRPr lang="fr-FR" sz="1400" b="0" strike="noStrike" spc="-1">
              <a:latin typeface="Arial"/>
            </a:endParaRPr>
          </a:p>
          <a:p>
            <a:pPr>
              <a:lnSpc>
                <a:spcPct val="100000"/>
              </a:lnSpc>
            </a:pPr>
            <a:r>
              <a:rPr lang="fr-FR" sz="1400" b="1" strike="noStrike" spc="-1">
                <a:solidFill>
                  <a:srgbClr val="284F92"/>
                </a:solidFill>
                <a:latin typeface="Arial"/>
                <a:ea typeface="DejaVu Sans"/>
              </a:rPr>
              <a:t>		operateurs.budget@finances.gouv.fr</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Direction générale des finances publiques :</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 2FCE-2B « Opérateurs de l’État » : bureau.ce2b-epn@dgfip.finances.gouv.fr</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 Affectation, mobilité et carrière des A+ et A</a:t>
            </a: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bureau.rh-mobilite-carriere-a-agentcomptable@dgfip.finances.gouv.fr</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 2FCE-2A  « Dépenses de l’Etat, rémunérations et recettes non fiscales (paye à façon) »			</a:t>
            </a: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bureau.ce2a.remunerations@dgfip.finances.gouv.fr</a:t>
            </a:r>
            <a:endParaRPr lang="fr-FR" sz="1400" b="0" strike="noStrike" spc="-1">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CustomShape 1"/>
          <p:cNvSpPr/>
          <p:nvPr/>
        </p:nvSpPr>
        <p:spPr>
          <a:xfrm>
            <a:off x="0" y="15480"/>
            <a:ext cx="9342000" cy="914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90000"/>
              </a:lnSpc>
            </a:pPr>
            <a:r>
              <a:rPr lang="fr-FR" sz="1800" b="1" strike="noStrike" spc="-1">
                <a:solidFill>
                  <a:srgbClr val="284F92"/>
                </a:solidFill>
                <a:latin typeface="Calibri"/>
                <a:ea typeface="ＭＳ Ｐゴシック"/>
              </a:rPr>
              <a:t>Webconférence : Création, dissolution ou fusion d’un organisme public national – partie 2</a:t>
            </a:r>
            <a:endParaRPr lang="fr-FR" sz="1800" b="0" strike="noStrike" spc="-1">
              <a:latin typeface="Arial"/>
            </a:endParaRPr>
          </a:p>
          <a:p>
            <a:pPr>
              <a:lnSpc>
                <a:spcPct val="90000"/>
              </a:lnSpc>
            </a:pPr>
            <a:r>
              <a:rPr lang="fr-FR" sz="1600" b="0" strike="noStrike" spc="-1">
                <a:solidFill>
                  <a:srgbClr val="00B050"/>
                </a:solidFill>
                <a:latin typeface="Calibri"/>
                <a:ea typeface="ＭＳ Ｐゴシック"/>
              </a:rPr>
              <a:t>Conclusion</a:t>
            </a:r>
            <a:endParaRPr lang="fr-FR" sz="1600" b="0" strike="noStrike" spc="-1">
              <a:latin typeface="Arial"/>
            </a:endParaRPr>
          </a:p>
        </p:txBody>
      </p:sp>
      <p:sp>
        <p:nvSpPr>
          <p:cNvPr id="418" name="CustomShape 2"/>
          <p:cNvSpPr/>
          <p:nvPr/>
        </p:nvSpPr>
        <p:spPr>
          <a:xfrm>
            <a:off x="411480" y="1224720"/>
            <a:ext cx="9912600" cy="5950080"/>
          </a:xfrm>
          <a:prstGeom prst="rect">
            <a:avLst/>
          </a:prstGeom>
          <a:noFill/>
          <a:ln>
            <a:noFill/>
          </a:ln>
        </p:spPr>
        <p:style>
          <a:lnRef idx="0">
            <a:scrgbClr r="0" g="0" b="0"/>
          </a:lnRef>
          <a:fillRef idx="0">
            <a:scrgbClr r="0" g="0" b="0"/>
          </a:fillRef>
          <a:effectRef idx="0">
            <a:scrgbClr r="0" g="0" b="0"/>
          </a:effectRef>
          <a:fontRef idx="minor"/>
        </p:style>
        <p:txBody>
          <a:bodyPr wrap="none" lIns="0" tIns="0" rIns="0" bIns="0">
            <a:noAutofit/>
          </a:bodyPr>
          <a:lstStyle/>
          <a:p>
            <a:pPr>
              <a:lnSpc>
                <a:spcPct val="100000"/>
              </a:lnSpc>
            </a:pPr>
            <a:r>
              <a:rPr lang="fr-FR" sz="1400" b="1" u="sng" strike="noStrike" spc="-1">
                <a:solidFill>
                  <a:srgbClr val="284F92"/>
                </a:solidFill>
                <a:uFillTx/>
                <a:latin typeface="Arial"/>
                <a:ea typeface="DejaVu Sans"/>
              </a:rPr>
              <a:t>Ressources documentaires</a:t>
            </a:r>
            <a:r>
              <a:rPr lang="fr-FR" sz="1400" b="1" strike="noStrike" spc="-1">
                <a:solidFill>
                  <a:srgbClr val="284F92"/>
                </a:solidFill>
                <a:latin typeface="Arial"/>
                <a:ea typeface="DejaVu Sans"/>
              </a:rPr>
              <a:t> :</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Guide relatif aux créations, transformations et suppressions des établissements publics nationaux :</a:t>
            </a:r>
            <a:endParaRPr lang="fr-FR" sz="1400" b="0" strike="noStrike" spc="-1">
              <a:latin typeface="Arial"/>
            </a:endParaRPr>
          </a:p>
          <a:p>
            <a:pPr>
              <a:lnSpc>
                <a:spcPct val="100000"/>
              </a:lnSpc>
            </a:pPr>
            <a:r>
              <a:rPr lang="fr-FR" sz="1000" b="1" strike="noStrike" spc="-1">
                <a:solidFill>
                  <a:srgbClr val="284F92"/>
                </a:solidFill>
                <a:latin typeface="Arial"/>
                <a:ea typeface="DejaVu Sans"/>
              </a:rPr>
              <a:t>https://www.impots.gouv.fr/portail/guide-relatif-aux-creations-transformations-et-suppressions-des-etablissements-publics-nationaux-epn</a:t>
            </a:r>
            <a:endParaRPr lang="fr-FR" sz="1000" b="0" strike="noStrike" spc="-1">
              <a:latin typeface="Arial"/>
            </a:endParaRPr>
          </a:p>
          <a:p>
            <a:pPr>
              <a:lnSpc>
                <a:spcPct val="100000"/>
              </a:lnSpc>
            </a:pPr>
            <a:endParaRPr lang="fr-FR" sz="1000" b="0" strike="noStrike" spc="-1">
              <a:latin typeface="Arial"/>
            </a:endParaRPr>
          </a:p>
          <a:p>
            <a:pPr>
              <a:lnSpc>
                <a:spcPct val="100000"/>
              </a:lnSpc>
            </a:pPr>
            <a:r>
              <a:rPr lang="fr-FR" sz="1400" b="1" strike="noStrike" spc="-1">
                <a:solidFill>
                  <a:srgbClr val="284F92"/>
                </a:solidFill>
                <a:latin typeface="Arial"/>
                <a:ea typeface="DejaVu Sans"/>
              </a:rPr>
              <a:t>Guide ré-internalisation </a:t>
            </a:r>
            <a:endParaRPr lang="fr-FR" sz="1400" b="0" strike="noStrike" spc="-1">
              <a:latin typeface="Arial"/>
            </a:endParaRPr>
          </a:p>
          <a:p>
            <a:pPr>
              <a:lnSpc>
                <a:spcPct val="100000"/>
              </a:lnSpc>
            </a:pPr>
            <a:r>
              <a:rPr lang="fr-FR" sz="1100" b="0" u="sng" strike="noStrike" spc="-1">
                <a:solidFill>
                  <a:srgbClr val="0000FF"/>
                </a:solidFill>
                <a:uFillTx/>
                <a:latin typeface="Arial"/>
                <a:ea typeface="DejaVu Sans"/>
                <a:hlinkClick r:id="rId3"/>
              </a:rPr>
              <a:t>https://www.performance-publique.budget.gouv.fr/ressources-documentaires/publications-direction-budget/publications-techniques</a:t>
            </a:r>
            <a:endParaRPr lang="fr-FR" sz="1100" b="0" strike="noStrike" spc="-1">
              <a:latin typeface="Arial"/>
            </a:endParaRPr>
          </a:p>
          <a:p>
            <a:pPr>
              <a:lnSpc>
                <a:spcPct val="100000"/>
              </a:lnSpc>
            </a:pPr>
            <a:endParaRPr lang="fr-FR" sz="1100" b="0" strike="noStrike" spc="-1">
              <a:latin typeface="Arial"/>
            </a:endParaRPr>
          </a:p>
          <a:p>
            <a:pPr>
              <a:lnSpc>
                <a:spcPct val="100000"/>
              </a:lnSpc>
            </a:pPr>
            <a:r>
              <a:rPr lang="fr-FR" sz="1400" b="1" strike="noStrike" spc="-1">
                <a:solidFill>
                  <a:srgbClr val="284F92"/>
                </a:solidFill>
                <a:latin typeface="Arial"/>
                <a:ea typeface="DejaVu Sans"/>
              </a:rPr>
              <a:t>Guide GIP</a:t>
            </a:r>
            <a:endParaRPr lang="fr-FR" sz="1400" b="0" strike="noStrike" spc="-1">
              <a:latin typeface="Arial"/>
            </a:endParaRPr>
          </a:p>
          <a:p>
            <a:pPr>
              <a:lnSpc>
                <a:spcPct val="100000"/>
              </a:lnSpc>
            </a:pPr>
            <a:r>
              <a:rPr lang="fr-FR" sz="1000" b="1" strike="noStrike" spc="-1">
                <a:solidFill>
                  <a:srgbClr val="284F92"/>
                </a:solidFill>
                <a:latin typeface="Arial"/>
                <a:ea typeface="DejaVu Sans"/>
              </a:rPr>
              <a:t>https://www.budget.gouv.fr/reperes/operateurs-et-organismes-publics/articles/les-groupements-dinteret-public</a:t>
            </a: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endParaRPr lang="fr-FR" sz="1000" b="0" strike="noStrike" spc="-1">
              <a:latin typeface="Arial"/>
            </a:endParaRPr>
          </a:p>
          <a:p>
            <a:pPr>
              <a:lnSpc>
                <a:spcPct val="100000"/>
              </a:lnSpc>
            </a:pPr>
            <a:r>
              <a:rPr lang="fr-FR" sz="1400" b="1" u="sng" strike="noStrike" spc="-1">
                <a:solidFill>
                  <a:srgbClr val="284F92"/>
                </a:solidFill>
                <a:uFillTx/>
                <a:latin typeface="Arial"/>
                <a:ea typeface="DejaVu Sans"/>
              </a:rPr>
              <a:t>Bureaux à contacter</a:t>
            </a:r>
            <a:r>
              <a:rPr lang="fr-FR" sz="1400" b="1" strike="noStrike" spc="-1">
                <a:solidFill>
                  <a:srgbClr val="284F92"/>
                </a:solidFill>
                <a:latin typeface="Arial"/>
                <a:ea typeface="DejaVu Sans"/>
              </a:rPr>
              <a:t> :</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Direction du budget : Bureau 2B2O « Opérateurs et organismes publics d’Etat »</a:t>
            </a:r>
            <a:endParaRPr lang="fr-FR" sz="1400" b="0" strike="noStrike" spc="-1">
              <a:latin typeface="Arial"/>
            </a:endParaRPr>
          </a:p>
          <a:p>
            <a:pPr>
              <a:lnSpc>
                <a:spcPct val="100000"/>
              </a:lnSpc>
            </a:pPr>
            <a:r>
              <a:rPr lang="fr-FR" sz="1400" b="1" strike="noStrike" spc="-1">
                <a:solidFill>
                  <a:srgbClr val="284F92"/>
                </a:solidFill>
                <a:latin typeface="Arial"/>
                <a:ea typeface="DejaVu Sans"/>
              </a:rPr>
              <a:t>		operateurs.budget@finances.gouv.fr</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Direction générale des finances publiques :</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 2FCE-2B « Opérateurs de l’État » : bureau.ce2b-epn@dgfip.finances.gouv.fr</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 Affectation, mobilité et carrière des A+ et A</a:t>
            </a: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bureau.rh-mobilite-carriere-a-agentcomptable@dgfip.finances.gouv.fr</a:t>
            </a:r>
            <a:endParaRPr lang="fr-FR" sz="1400" b="0" strike="noStrike" spc="-1">
              <a:latin typeface="Arial"/>
            </a:endParaRPr>
          </a:p>
          <a:p>
            <a:pPr>
              <a:lnSpc>
                <a:spcPct val="100000"/>
              </a:lnSpc>
            </a:pP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 2FCE-2A  « Dépenses de l’Etat, rémunérations et recettes non fiscales (paye à façon) »			</a:t>
            </a:r>
            <a:endParaRPr lang="fr-FR" sz="1400" b="0" strike="noStrike" spc="-1">
              <a:latin typeface="Arial"/>
            </a:endParaRPr>
          </a:p>
          <a:p>
            <a:pPr>
              <a:lnSpc>
                <a:spcPct val="100000"/>
              </a:lnSpc>
            </a:pPr>
            <a:r>
              <a:rPr lang="fr-FR" sz="1400" b="1" strike="noStrike" spc="-1">
                <a:solidFill>
                  <a:srgbClr val="284F92"/>
                </a:solidFill>
                <a:latin typeface="Arial"/>
                <a:ea typeface="DejaVu Sans"/>
              </a:rPr>
              <a:t>		bureau.ce2a.remunerations@dgfip.finances.gouv.fr</a:t>
            </a:r>
            <a:endParaRPr lang="fr-FR" sz="1400" b="0" strike="noStrike" spc="-1">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CustomShape 1"/>
          <p:cNvSpPr/>
          <p:nvPr/>
        </p:nvSpPr>
        <p:spPr>
          <a:xfrm>
            <a:off x="306000" y="231120"/>
            <a:ext cx="8799120" cy="855000"/>
          </a:xfrm>
          <a:prstGeom prst="rect">
            <a:avLst/>
          </a:prstGeom>
          <a:noFill/>
          <a:ln>
            <a:noFill/>
          </a:ln>
        </p:spPr>
        <p:style>
          <a:lnRef idx="0">
            <a:scrgbClr r="0" g="0" b="0"/>
          </a:lnRef>
          <a:fillRef idx="0">
            <a:scrgbClr r="0" g="0" b="0"/>
          </a:fillRef>
          <a:effectRef idx="0">
            <a:scrgbClr r="0" g="0" b="0"/>
          </a:effectRef>
          <a:fontRef idx="minor"/>
        </p:style>
        <p:txBody>
          <a:bodyPr lIns="84960" tIns="42480" rIns="84960" bIns="42480" anchor="ctr">
            <a:noAutofit/>
          </a:bodyPr>
          <a:lstStyle/>
          <a:p>
            <a:pPr>
              <a:lnSpc>
                <a:spcPct val="90000"/>
              </a:lnSpc>
            </a:pPr>
            <a:r>
              <a:rPr lang="fr-FR" sz="2260" b="1" strike="noStrike" spc="-1">
                <a:solidFill>
                  <a:srgbClr val="284F92"/>
                </a:solidFill>
                <a:latin typeface="Calibri"/>
                <a:ea typeface="ＭＳ Ｐゴシック"/>
              </a:rPr>
              <a:t>Budget plus.finances.gouv.fr</a:t>
            </a:r>
            <a:endParaRPr lang="fr-FR" sz="2260" b="0" strike="noStrike" spc="-1">
              <a:latin typeface="Arial"/>
            </a:endParaRPr>
          </a:p>
          <a:p>
            <a:pPr>
              <a:lnSpc>
                <a:spcPct val="100000"/>
              </a:lnSpc>
            </a:pPr>
            <a:endParaRPr lang="fr-FR" sz="2260" b="0" strike="noStrike" spc="-1">
              <a:latin typeface="Arial"/>
            </a:endParaRPr>
          </a:p>
        </p:txBody>
      </p:sp>
      <p:sp>
        <p:nvSpPr>
          <p:cNvPr id="420" name="CustomShape 2"/>
          <p:cNvSpPr/>
          <p:nvPr/>
        </p:nvSpPr>
        <p:spPr>
          <a:xfrm>
            <a:off x="495000" y="1201680"/>
            <a:ext cx="9667080" cy="5672880"/>
          </a:xfrm>
          <a:prstGeom prst="rect">
            <a:avLst/>
          </a:prstGeom>
          <a:noFill/>
          <a:ln>
            <a:noFill/>
          </a:ln>
        </p:spPr>
        <p:style>
          <a:lnRef idx="0">
            <a:scrgbClr r="0" g="0" b="0"/>
          </a:lnRef>
          <a:fillRef idx="0">
            <a:scrgbClr r="0" g="0" b="0"/>
          </a:fillRef>
          <a:effectRef idx="0">
            <a:scrgbClr r="0" g="0" b="0"/>
          </a:effectRef>
          <a:fontRef idx="minor"/>
        </p:style>
        <p:txBody>
          <a:bodyPr lIns="84960" tIns="42480" rIns="84960" bIns="42480">
            <a:noAutofit/>
          </a:bodyPr>
          <a:lstStyle/>
          <a:p>
            <a:pPr algn="just">
              <a:lnSpc>
                <a:spcPct val="100000"/>
              </a:lnSpc>
            </a:pPr>
            <a:endParaRPr lang="fr-FR" sz="1800" b="0" strike="noStrike" spc="-1">
              <a:latin typeface="Arial"/>
            </a:endParaRPr>
          </a:p>
          <a:p>
            <a:pPr algn="just">
              <a:lnSpc>
                <a:spcPct val="100000"/>
              </a:lnSpc>
            </a:pPr>
            <a:endParaRPr lang="fr-FR" sz="1800" b="0" strike="noStrike" spc="-1">
              <a:latin typeface="Arial"/>
            </a:endParaRPr>
          </a:p>
          <a:p>
            <a:pPr algn="just">
              <a:lnSpc>
                <a:spcPct val="100000"/>
              </a:lnSpc>
            </a:pPr>
            <a:endParaRPr lang="fr-FR" sz="1800" b="0" strike="noStrike" spc="-1">
              <a:latin typeface="Arial"/>
            </a:endParaRPr>
          </a:p>
          <a:p>
            <a:pPr>
              <a:lnSpc>
                <a:spcPct val="100000"/>
              </a:lnSpc>
            </a:pPr>
            <a:endParaRPr lang="fr-FR" sz="1800" b="0" strike="noStrike" spc="-1">
              <a:latin typeface="Arial"/>
            </a:endParaRPr>
          </a:p>
          <a:p>
            <a:pPr>
              <a:lnSpc>
                <a:spcPct val="100000"/>
              </a:lnSpc>
            </a:pPr>
            <a:endParaRPr lang="fr-FR" sz="1800" b="0" strike="noStrike" spc="-1">
              <a:latin typeface="Arial"/>
            </a:endParaRPr>
          </a:p>
          <a:p>
            <a:pPr algn="just">
              <a:lnSpc>
                <a:spcPct val="100000"/>
              </a:lnSpc>
            </a:pPr>
            <a:endParaRPr lang="fr-FR" sz="1800" b="0" strike="noStrike" spc="-1">
              <a:latin typeface="Arial"/>
            </a:endParaRPr>
          </a:p>
          <a:p>
            <a:pPr algn="just">
              <a:lnSpc>
                <a:spcPct val="100000"/>
              </a:lnSpc>
            </a:pPr>
            <a:endParaRPr lang="fr-FR" sz="1800" b="0" strike="noStrike" spc="-1">
              <a:latin typeface="Arial"/>
            </a:endParaRPr>
          </a:p>
          <a:p>
            <a:pPr algn="just">
              <a:lnSpc>
                <a:spcPct val="100000"/>
              </a:lnSpc>
            </a:pPr>
            <a:endParaRPr lang="fr-FR" sz="1800" b="0" strike="noStrike" spc="-1">
              <a:latin typeface="Arial"/>
            </a:endParaRPr>
          </a:p>
        </p:txBody>
      </p:sp>
      <p:sp>
        <p:nvSpPr>
          <p:cNvPr id="421" name="CustomShape 3"/>
          <p:cNvSpPr/>
          <p:nvPr/>
        </p:nvSpPr>
        <p:spPr>
          <a:xfrm>
            <a:off x="494640" y="1822320"/>
            <a:ext cx="9081360" cy="5052600"/>
          </a:xfrm>
          <a:prstGeom prst="rect">
            <a:avLst/>
          </a:prstGeom>
          <a:noFill/>
          <a:ln>
            <a:noFill/>
          </a:ln>
        </p:spPr>
        <p:style>
          <a:lnRef idx="0">
            <a:scrgbClr r="0" g="0" b="0"/>
          </a:lnRef>
          <a:fillRef idx="0">
            <a:scrgbClr r="0" g="0" b="0"/>
          </a:fillRef>
          <a:effectRef idx="0">
            <a:scrgbClr r="0" g="0" b="0"/>
          </a:effectRef>
          <a:fontRef idx="minor"/>
        </p:style>
        <p:txBody>
          <a:bodyPr lIns="84960" tIns="42480" rIns="84960" bIns="42480">
            <a:noAutofit/>
          </a:bodyPr>
          <a:lstStyle/>
          <a:p>
            <a:pPr>
              <a:lnSpc>
                <a:spcPct val="100000"/>
              </a:lnSpc>
            </a:pPr>
            <a:r>
              <a:rPr lang="fr-FR" sz="1890" b="0" strike="noStrike" spc="-1">
                <a:solidFill>
                  <a:srgbClr val="004586"/>
                </a:solidFill>
                <a:latin typeface="Calibri"/>
                <a:ea typeface="DejaVu Sans"/>
              </a:rPr>
              <a:t>Vous avez créé un profil sur Budget + ?</a:t>
            </a:r>
            <a:endParaRPr lang="fr-FR" sz="1890" b="0" strike="noStrike" spc="-1">
              <a:latin typeface="Arial"/>
            </a:endParaRPr>
          </a:p>
          <a:p>
            <a:pPr>
              <a:lnSpc>
                <a:spcPct val="100000"/>
              </a:lnSpc>
            </a:pPr>
            <a:r>
              <a:rPr lang="fr-FR" sz="1890" b="0" strike="noStrike" spc="-1">
                <a:solidFill>
                  <a:srgbClr val="004586"/>
                </a:solidFill>
                <a:latin typeface="Calibri"/>
                <a:ea typeface="DejaVu Sans"/>
              </a:rPr>
              <a:t>Demandez à rejoindre le groupe « </a:t>
            </a:r>
            <a:r>
              <a:rPr lang="fr-FR" sz="1890" b="1" strike="noStrike" spc="-1">
                <a:solidFill>
                  <a:srgbClr val="004586"/>
                </a:solidFill>
                <a:latin typeface="Calibri"/>
                <a:ea typeface="DejaVu Sans"/>
              </a:rPr>
              <a:t>Communauté financière »</a:t>
            </a:r>
            <a:r>
              <a:rPr lang="fr-FR" sz="1890" b="0" strike="noStrike" spc="-1">
                <a:solidFill>
                  <a:srgbClr val="004586"/>
                </a:solidFill>
                <a:latin typeface="Calibri"/>
                <a:ea typeface="DejaVu Sans"/>
              </a:rPr>
              <a:t> (</a:t>
            </a:r>
            <a:r>
              <a:rPr lang="fr-FR" sz="1890" b="0" i="1" strike="noStrike" spc="-1">
                <a:solidFill>
                  <a:srgbClr val="004586"/>
                </a:solidFill>
                <a:latin typeface="Calibri"/>
                <a:ea typeface="DejaVu Sans"/>
              </a:rPr>
              <a:t>organismes </a:t>
            </a:r>
            <a:endParaRPr lang="fr-FR" sz="1890" b="0" strike="noStrike" spc="-1">
              <a:latin typeface="Arial"/>
            </a:endParaRPr>
          </a:p>
          <a:p>
            <a:pPr>
              <a:lnSpc>
                <a:spcPct val="100000"/>
              </a:lnSpc>
            </a:pPr>
            <a:r>
              <a:rPr lang="fr-FR" sz="1890" b="0" i="1" strike="noStrike" spc="-1">
                <a:solidFill>
                  <a:srgbClr val="004586"/>
                </a:solidFill>
                <a:latin typeface="Calibri"/>
                <a:ea typeface="DejaVu Sans"/>
              </a:rPr>
              <a:t>publics, ministères, contrôleurs…</a:t>
            </a:r>
            <a:r>
              <a:rPr lang="fr-FR" sz="1890" b="0" strike="noStrike" spc="-1">
                <a:solidFill>
                  <a:srgbClr val="004586"/>
                </a:solidFill>
                <a:latin typeface="Calibri"/>
                <a:ea typeface="DejaVu Sans"/>
              </a:rPr>
              <a:t>)</a:t>
            </a:r>
            <a:endParaRPr lang="fr-FR" sz="1890" b="0" strike="noStrike" spc="-1">
              <a:latin typeface="Arial"/>
            </a:endParaRPr>
          </a:p>
          <a:p>
            <a:pPr>
              <a:lnSpc>
                <a:spcPct val="100000"/>
              </a:lnSpc>
            </a:pPr>
            <a:endParaRPr lang="fr-FR" sz="1890" b="0" strike="noStrike" spc="-1">
              <a:latin typeface="Arial"/>
            </a:endParaRPr>
          </a:p>
          <a:p>
            <a:pPr>
              <a:lnSpc>
                <a:spcPct val="100000"/>
              </a:lnSpc>
            </a:pPr>
            <a:endParaRPr lang="fr-FR" sz="1890" b="0" strike="noStrike" spc="-1">
              <a:latin typeface="Arial"/>
            </a:endParaRPr>
          </a:p>
          <a:p>
            <a:pPr>
              <a:lnSpc>
                <a:spcPct val="100000"/>
              </a:lnSpc>
            </a:pPr>
            <a:endParaRPr lang="fr-FR" sz="1890" b="0" strike="noStrike" spc="-1">
              <a:latin typeface="Arial"/>
            </a:endParaRPr>
          </a:p>
          <a:p>
            <a:pPr>
              <a:lnSpc>
                <a:spcPct val="100000"/>
              </a:lnSpc>
            </a:pPr>
            <a:r>
              <a:rPr lang="fr-FR" sz="1890" b="0" strike="noStrike" spc="-1">
                <a:solidFill>
                  <a:srgbClr val="004586"/>
                </a:solidFill>
                <a:latin typeface="Calibri"/>
                <a:ea typeface="DejaVu Sans"/>
              </a:rPr>
              <a:t>Vous pourrez consulter la documentation mise à votre disposition.</a:t>
            </a:r>
            <a:endParaRPr lang="fr-FR" sz="1890" b="0" strike="noStrike" spc="-1">
              <a:latin typeface="Arial"/>
            </a:endParaRPr>
          </a:p>
          <a:p>
            <a:pPr>
              <a:lnSpc>
                <a:spcPct val="100000"/>
              </a:lnSpc>
            </a:pPr>
            <a:endParaRPr lang="fr-FR" sz="1890" b="0" strike="noStrike" spc="-1">
              <a:latin typeface="Arial"/>
            </a:endParaRPr>
          </a:p>
          <a:p>
            <a:pPr>
              <a:lnSpc>
                <a:spcPct val="100000"/>
              </a:lnSpc>
            </a:pPr>
            <a:r>
              <a:rPr lang="fr-FR" sz="1890" b="0" strike="noStrike" spc="-1">
                <a:solidFill>
                  <a:srgbClr val="004586"/>
                </a:solidFill>
                <a:latin typeface="Calibri"/>
                <a:ea typeface="DejaVu Sans"/>
              </a:rPr>
              <a:t>Pour vous inscrire à Budget +</a:t>
            </a:r>
            <a:endParaRPr lang="fr-FR" sz="1890" b="0" strike="noStrike" spc="-1">
              <a:latin typeface="Arial"/>
            </a:endParaRPr>
          </a:p>
          <a:p>
            <a:pPr>
              <a:lnSpc>
                <a:spcPct val="100000"/>
              </a:lnSpc>
            </a:pPr>
            <a:endParaRPr lang="fr-FR" sz="1890" b="0" strike="noStrike" spc="-1">
              <a:latin typeface="Arial"/>
            </a:endParaRPr>
          </a:p>
          <a:p>
            <a:pPr>
              <a:lnSpc>
                <a:spcPct val="100000"/>
              </a:lnSpc>
            </a:pPr>
            <a:endParaRPr lang="fr-FR" sz="1890" b="0" strike="noStrike" spc="-1">
              <a:latin typeface="Arial"/>
            </a:endParaRPr>
          </a:p>
          <a:p>
            <a:pPr>
              <a:lnSpc>
                <a:spcPct val="100000"/>
              </a:lnSpc>
            </a:pPr>
            <a:endParaRPr lang="fr-FR" sz="1890" b="0" strike="noStrike" spc="-1">
              <a:latin typeface="Arial"/>
            </a:endParaRPr>
          </a:p>
          <a:p>
            <a:pPr>
              <a:lnSpc>
                <a:spcPct val="100000"/>
              </a:lnSpc>
            </a:pPr>
            <a:endParaRPr lang="fr-FR" sz="1890" b="0" strike="noStrike" spc="-1">
              <a:latin typeface="Arial"/>
            </a:endParaRPr>
          </a:p>
          <a:p>
            <a:pPr>
              <a:lnSpc>
                <a:spcPct val="100000"/>
              </a:lnSpc>
            </a:pPr>
            <a:endParaRPr lang="fr-FR" sz="1890" b="0" strike="noStrike" spc="-1">
              <a:latin typeface="Arial"/>
            </a:endParaRPr>
          </a:p>
          <a:p>
            <a:pPr>
              <a:lnSpc>
                <a:spcPct val="100000"/>
              </a:lnSpc>
            </a:pPr>
            <a:r>
              <a:rPr lang="fr-FR" sz="1890" b="0" strike="noStrike" spc="-1">
                <a:solidFill>
                  <a:srgbClr val="004586"/>
                </a:solidFill>
                <a:latin typeface="Calibri"/>
                <a:ea typeface="DejaVu Sans"/>
              </a:rPr>
              <a:t>Pour consulter les webconférences, et les questions-réponses (page publique accessible sans inscription) :</a:t>
            </a:r>
            <a:endParaRPr lang="fr-FR" sz="1890" b="0" strike="noStrike" spc="-1">
              <a:latin typeface="Arial"/>
            </a:endParaRPr>
          </a:p>
          <a:p>
            <a:pPr algn="ctr">
              <a:lnSpc>
                <a:spcPct val="100000"/>
              </a:lnSpc>
            </a:pPr>
            <a:r>
              <a:rPr lang="fr-FR" sz="1990" b="0" u="sng" strike="noStrike" spc="-1">
                <a:solidFill>
                  <a:srgbClr val="0000FF"/>
                </a:solidFill>
                <a:uFillTx/>
                <a:latin typeface="Calibri"/>
                <a:ea typeface="DejaVu Sans"/>
              </a:rPr>
              <a:t>https://budgetplus.finances.gouv.fr/?action=publicPage&amp;uri=intranetOnePage/56437</a:t>
            </a:r>
            <a:endParaRPr lang="fr-FR" sz="1990" b="0" strike="noStrike" spc="-1">
              <a:latin typeface="Arial"/>
            </a:endParaRPr>
          </a:p>
          <a:p>
            <a:pPr>
              <a:lnSpc>
                <a:spcPct val="100000"/>
              </a:lnSpc>
            </a:pPr>
            <a:endParaRPr lang="fr-FR" sz="1990" b="0" strike="noStrike" spc="-1">
              <a:latin typeface="Arial"/>
            </a:endParaRPr>
          </a:p>
          <a:p>
            <a:pPr>
              <a:lnSpc>
                <a:spcPct val="100000"/>
              </a:lnSpc>
            </a:pPr>
            <a:endParaRPr lang="fr-FR" sz="1990" b="0" strike="noStrike" spc="-1">
              <a:latin typeface="Arial"/>
            </a:endParaRPr>
          </a:p>
        </p:txBody>
      </p:sp>
      <p:sp>
        <p:nvSpPr>
          <p:cNvPr id="422" name="CustomShape 4"/>
          <p:cNvSpPr/>
          <p:nvPr/>
        </p:nvSpPr>
        <p:spPr>
          <a:xfrm>
            <a:off x="426240" y="1296360"/>
            <a:ext cx="4204800" cy="447480"/>
          </a:xfrm>
          <a:prstGeom prst="rect">
            <a:avLst/>
          </a:prstGeom>
          <a:noFill/>
          <a:ln>
            <a:noFill/>
          </a:ln>
        </p:spPr>
        <p:style>
          <a:lnRef idx="0">
            <a:scrgbClr r="0" g="0" b="0"/>
          </a:lnRef>
          <a:fillRef idx="0">
            <a:scrgbClr r="0" g="0" b="0"/>
          </a:fillRef>
          <a:effectRef idx="0">
            <a:scrgbClr r="0" g="0" b="0"/>
          </a:effectRef>
          <a:fontRef idx="minor"/>
        </p:style>
        <p:txBody>
          <a:bodyPr lIns="84960" tIns="42480" rIns="84960" bIns="42480">
            <a:noAutofit/>
          </a:bodyPr>
          <a:lstStyle/>
          <a:p>
            <a:pPr algn="just">
              <a:lnSpc>
                <a:spcPct val="100000"/>
              </a:lnSpc>
            </a:pPr>
            <a:r>
              <a:rPr lang="fr-FR" sz="1890" b="1" strike="noStrike" spc="-1">
                <a:solidFill>
                  <a:srgbClr val="284F92"/>
                </a:solidFill>
                <a:latin typeface="Calibri"/>
                <a:ea typeface="ＭＳ Ｐゴシック"/>
              </a:rPr>
              <a:t>Ressources documentaires</a:t>
            </a:r>
            <a:endParaRPr lang="fr-FR" sz="1890" b="0" strike="noStrike" spc="-1">
              <a:latin typeface="Arial"/>
            </a:endParaRPr>
          </a:p>
        </p:txBody>
      </p:sp>
      <p:sp>
        <p:nvSpPr>
          <p:cNvPr id="423" name="CustomShape 5"/>
          <p:cNvSpPr/>
          <p:nvPr/>
        </p:nvSpPr>
        <p:spPr>
          <a:xfrm>
            <a:off x="1893600" y="3209040"/>
            <a:ext cx="5871240" cy="372600"/>
          </a:xfrm>
          <a:prstGeom prst="rect">
            <a:avLst/>
          </a:prstGeom>
          <a:noFill/>
          <a:ln>
            <a:noFill/>
          </a:ln>
        </p:spPr>
        <p:style>
          <a:lnRef idx="0">
            <a:scrgbClr r="0" g="0" b="0"/>
          </a:lnRef>
          <a:fillRef idx="0">
            <a:scrgbClr r="0" g="0" b="0"/>
          </a:fillRef>
          <a:effectRef idx="0">
            <a:scrgbClr r="0" g="0" b="0"/>
          </a:effectRef>
          <a:fontRef idx="minor"/>
        </p:style>
        <p:txBody>
          <a:bodyPr lIns="84960" tIns="42480" rIns="84960" bIns="42480">
            <a:spAutoFit/>
          </a:bodyPr>
          <a:lstStyle/>
          <a:p>
            <a:pPr>
              <a:lnSpc>
                <a:spcPct val="100000"/>
              </a:lnSpc>
            </a:pPr>
            <a:r>
              <a:rPr lang="fr-FR" sz="1890" b="0" strike="noStrike" spc="-1">
                <a:solidFill>
                  <a:srgbClr val="000000"/>
                </a:solidFill>
                <a:latin typeface="Arial"/>
                <a:ea typeface="DejaVu Sans"/>
              </a:rPr>
              <a:t>https://budgetplus.finances.gouv.fr/group/257</a:t>
            </a:r>
            <a:endParaRPr lang="fr-FR" sz="1890" b="0" strike="noStrike" spc="-1">
              <a:latin typeface="Arial"/>
            </a:endParaRPr>
          </a:p>
        </p:txBody>
      </p:sp>
      <p:pic>
        <p:nvPicPr>
          <p:cNvPr id="424" name="Image 54"/>
          <p:cNvPicPr/>
          <p:nvPr/>
        </p:nvPicPr>
        <p:blipFill>
          <a:blip r:embed="rId3"/>
          <a:stretch/>
        </p:blipFill>
        <p:spPr>
          <a:xfrm>
            <a:off x="8163360" y="1589040"/>
            <a:ext cx="2024640" cy="1918440"/>
          </a:xfrm>
          <a:prstGeom prst="rect">
            <a:avLst/>
          </a:prstGeom>
          <a:ln>
            <a:noFill/>
          </a:ln>
        </p:spPr>
      </p:pic>
      <p:sp>
        <p:nvSpPr>
          <p:cNvPr id="425" name="CustomShape 6"/>
          <p:cNvSpPr/>
          <p:nvPr/>
        </p:nvSpPr>
        <p:spPr>
          <a:xfrm>
            <a:off x="645480" y="4579200"/>
            <a:ext cx="9366480" cy="728640"/>
          </a:xfrm>
          <a:prstGeom prst="rect">
            <a:avLst/>
          </a:prstGeom>
          <a:noFill/>
          <a:ln>
            <a:noFill/>
          </a:ln>
        </p:spPr>
        <p:style>
          <a:lnRef idx="0">
            <a:scrgbClr r="0" g="0" b="0"/>
          </a:lnRef>
          <a:fillRef idx="0">
            <a:scrgbClr r="0" g="0" b="0"/>
          </a:fillRef>
          <a:effectRef idx="0">
            <a:scrgbClr r="0" g="0" b="0"/>
          </a:effectRef>
          <a:fontRef idx="minor"/>
        </p:style>
        <p:txBody>
          <a:bodyPr lIns="84960" tIns="42480" rIns="84960" bIns="42480">
            <a:spAutoFit/>
          </a:bodyPr>
          <a:lstStyle/>
          <a:p>
            <a:pPr>
              <a:lnSpc>
                <a:spcPct val="100000"/>
              </a:lnSpc>
            </a:pPr>
            <a:r>
              <a:rPr lang="fr-FR" sz="1890" b="0" u="sng" strike="noStrike" spc="-1">
                <a:solidFill>
                  <a:srgbClr val="0000FF"/>
                </a:solidFill>
                <a:uFillTx/>
                <a:latin typeface="Calibri"/>
                <a:ea typeface="DejaVu Sans"/>
                <a:hlinkClick r:id="rId4"/>
              </a:rPr>
              <a:t>https://budgetplus.finances.gouv.fr/?action=publicPage&amp;uri=intranetOnePage/35015</a:t>
            </a:r>
            <a:endParaRPr lang="fr-FR" sz="1890" b="0" strike="noStrike" spc="-1">
              <a:latin typeface="Arial"/>
            </a:endParaRPr>
          </a:p>
          <a:p>
            <a:pPr>
              <a:lnSpc>
                <a:spcPct val="100000"/>
              </a:lnSpc>
              <a:spcBef>
                <a:spcPts val="536"/>
              </a:spcBef>
            </a:pPr>
            <a:r>
              <a:rPr lang="fr-FR" sz="1890" b="0" strike="noStrike" spc="-1">
                <a:solidFill>
                  <a:srgbClr val="004586"/>
                </a:solidFill>
                <a:latin typeface="Calibri"/>
                <a:ea typeface="DejaVu Sans"/>
              </a:rPr>
              <a:t>				Cliquez sur </a:t>
            </a:r>
            <a:endParaRPr lang="fr-FR" sz="1890" b="0" strike="noStrike" spc="-1">
              <a:latin typeface="Arial"/>
            </a:endParaRPr>
          </a:p>
        </p:txBody>
      </p:sp>
      <p:pic>
        <p:nvPicPr>
          <p:cNvPr id="426" name="Image 56"/>
          <p:cNvPicPr/>
          <p:nvPr/>
        </p:nvPicPr>
        <p:blipFill>
          <a:blip r:embed="rId5"/>
          <a:stretch/>
        </p:blipFill>
        <p:spPr>
          <a:xfrm>
            <a:off x="3564360" y="4870080"/>
            <a:ext cx="4083480" cy="572040"/>
          </a:xfrm>
          <a:prstGeom prst="rect">
            <a:avLst/>
          </a:prstGeom>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CustomShape 1"/>
          <p:cNvSpPr/>
          <p:nvPr/>
        </p:nvSpPr>
        <p:spPr>
          <a:xfrm>
            <a:off x="610560" y="2187360"/>
            <a:ext cx="9702720" cy="2535480"/>
          </a:xfrm>
          <a:prstGeom prst="rect">
            <a:avLst/>
          </a:prstGeom>
          <a:noFill/>
          <a:ln>
            <a:noFill/>
          </a:ln>
        </p:spPr>
        <p:style>
          <a:lnRef idx="0">
            <a:scrgbClr r="0" g="0" b="0"/>
          </a:lnRef>
          <a:fillRef idx="0">
            <a:scrgbClr r="0" g="0" b="0"/>
          </a:fillRef>
          <a:effectRef idx="0">
            <a:scrgbClr r="0" g="0" b="0"/>
          </a:effectRef>
          <a:fontRef idx="minor"/>
        </p:style>
      </p:sp>
      <p:sp>
        <p:nvSpPr>
          <p:cNvPr id="428" name="CustomShape 2"/>
          <p:cNvSpPr/>
          <p:nvPr/>
        </p:nvSpPr>
        <p:spPr>
          <a:xfrm>
            <a:off x="293040" y="50760"/>
            <a:ext cx="9268200" cy="80100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r>
              <a:rPr lang="fr-FR" sz="2400" b="1" strike="noStrike" spc="-1">
                <a:solidFill>
                  <a:srgbClr val="284F92"/>
                </a:solidFill>
                <a:latin typeface="Verdana"/>
                <a:ea typeface="ＭＳ Ｐゴシック"/>
              </a:rPr>
              <a:t>L’équipe GBCP Accompagnement</a:t>
            </a:r>
            <a:endParaRPr lang="fr-FR" sz="2400" b="0" strike="noStrike" spc="-1">
              <a:latin typeface="Arial"/>
            </a:endParaRPr>
          </a:p>
          <a:p>
            <a:pPr>
              <a:lnSpc>
                <a:spcPct val="90000"/>
              </a:lnSpc>
            </a:pPr>
            <a:r>
              <a:rPr lang="fr-FR" sz="2000" b="0" strike="noStrike" spc="-1">
                <a:solidFill>
                  <a:srgbClr val="00B050"/>
                </a:solidFill>
                <a:latin typeface="Calibri"/>
                <a:ea typeface="ＭＳ Ｐゴシック"/>
              </a:rPr>
              <a:t>Contacts </a:t>
            </a:r>
            <a:endParaRPr lang="fr-FR" sz="2000" b="0" strike="noStrike" spc="-1">
              <a:latin typeface="Arial"/>
            </a:endParaRPr>
          </a:p>
        </p:txBody>
      </p:sp>
      <p:pic>
        <p:nvPicPr>
          <p:cNvPr id="429" name="Picture 2"/>
          <p:cNvPicPr/>
          <p:nvPr/>
        </p:nvPicPr>
        <p:blipFill>
          <a:blip r:embed="rId3"/>
          <a:stretch/>
        </p:blipFill>
        <p:spPr>
          <a:xfrm>
            <a:off x="673920" y="6345360"/>
            <a:ext cx="424800" cy="393480"/>
          </a:xfrm>
          <a:prstGeom prst="rect">
            <a:avLst/>
          </a:prstGeom>
          <a:ln>
            <a:noFill/>
          </a:ln>
        </p:spPr>
      </p:pic>
      <p:sp>
        <p:nvSpPr>
          <p:cNvPr id="430" name="CustomShape 3"/>
          <p:cNvSpPr/>
          <p:nvPr/>
        </p:nvSpPr>
        <p:spPr>
          <a:xfrm>
            <a:off x="378720" y="1397880"/>
            <a:ext cx="9925200" cy="5865480"/>
          </a:xfrm>
          <a:prstGeom prst="roundRect">
            <a:avLst>
              <a:gd name="adj" fmla="val 12869"/>
            </a:avLst>
          </a:prstGeom>
          <a:noFill/>
          <a:ln w="12600">
            <a:noFill/>
          </a:ln>
        </p:spPr>
        <p:style>
          <a:lnRef idx="0">
            <a:scrgbClr r="0" g="0" b="0"/>
          </a:lnRef>
          <a:fillRef idx="0">
            <a:scrgbClr r="0" g="0" b="0"/>
          </a:fillRef>
          <a:effectRef idx="0">
            <a:scrgbClr r="0" g="0" b="0"/>
          </a:effectRef>
          <a:fontRef idx="minor"/>
        </p:style>
        <p:txBody>
          <a:bodyPr lIns="144000" tIns="144000" rIns="144000" bIns="45000">
            <a:noAutofit/>
          </a:bodyPr>
          <a:lstStyle/>
          <a:p>
            <a:pPr>
              <a:lnSpc>
                <a:spcPct val="100000"/>
              </a:lnSpc>
            </a:pPr>
            <a:endParaRPr lang="fr-FR" sz="1800" b="0" strike="noStrike" spc="-1">
              <a:latin typeface="Arial"/>
            </a:endParaRPr>
          </a:p>
          <a:p>
            <a:pPr algn="ctr">
              <a:lnSpc>
                <a:spcPct val="100000"/>
              </a:lnSpc>
            </a:pPr>
            <a:r>
              <a:rPr lang="fr-FR" sz="1800" b="1" strike="noStrike" spc="-1">
                <a:solidFill>
                  <a:srgbClr val="00B056"/>
                </a:solidFill>
                <a:latin typeface="Verdana"/>
                <a:ea typeface="ＭＳ Ｐゴシック"/>
              </a:rPr>
              <a:t>Contacter l’équipe projet GBCP des ministères financiers</a:t>
            </a:r>
            <a:endParaRPr lang="fr-FR" sz="1800" b="0" strike="noStrike" spc="-1">
              <a:latin typeface="Arial"/>
            </a:endParaRPr>
          </a:p>
          <a:p>
            <a:pPr>
              <a:lnSpc>
                <a:spcPct val="100000"/>
              </a:lnSpc>
            </a:pPr>
            <a:r>
              <a:rPr lang="fr-FR" sz="1400" b="1" strike="noStrike" spc="-1">
                <a:solidFill>
                  <a:srgbClr val="284F92"/>
                </a:solidFill>
                <a:latin typeface="Verdana"/>
                <a:ea typeface="ＭＳ Ｐゴシック"/>
              </a:rPr>
              <a:t>Poser des questions</a:t>
            </a:r>
            <a:endParaRPr lang="fr-FR" sz="1400" b="0" strike="noStrike" spc="-1">
              <a:latin typeface="Arial"/>
            </a:endParaRPr>
          </a:p>
          <a:p>
            <a:pPr>
              <a:lnSpc>
                <a:spcPct val="100000"/>
              </a:lnSpc>
            </a:pPr>
            <a:r>
              <a:rPr lang="fr-FR" sz="1400" b="1" strike="noStrike" spc="-1">
                <a:solidFill>
                  <a:srgbClr val="284F92"/>
                </a:solidFill>
                <a:latin typeface="Verdana"/>
                <a:ea typeface="ＭＳ Ｐゴシック"/>
              </a:rPr>
              <a:t>Signaler des difficultés</a:t>
            </a:r>
            <a:endParaRPr lang="fr-FR" sz="1400" b="0" strike="noStrike" spc="-1">
              <a:latin typeface="Arial"/>
            </a:endParaRPr>
          </a:p>
          <a:p>
            <a:pPr>
              <a:lnSpc>
                <a:spcPct val="100000"/>
              </a:lnSpc>
            </a:pPr>
            <a:r>
              <a:rPr lang="fr-FR" sz="1400" b="1" strike="noStrike" spc="-1">
                <a:solidFill>
                  <a:srgbClr val="284F92"/>
                </a:solidFill>
                <a:latin typeface="Verdana"/>
                <a:ea typeface="ＭＳ Ｐゴシック"/>
              </a:rPr>
              <a:t>Partager des bonnes pratiques</a:t>
            </a:r>
            <a:endParaRPr lang="fr-FR" sz="1400" b="0" strike="noStrike" spc="-1">
              <a:latin typeface="Arial"/>
            </a:endParaRPr>
          </a:p>
          <a:p>
            <a:pPr>
              <a:lnSpc>
                <a:spcPct val="100000"/>
              </a:lnSpc>
            </a:pPr>
            <a:r>
              <a:rPr lang="fr-FR" sz="1400" b="1" strike="noStrike" spc="-1">
                <a:solidFill>
                  <a:srgbClr val="284F92"/>
                </a:solidFill>
                <a:latin typeface="Verdana"/>
                <a:ea typeface="ＭＳ Ｐゴシック"/>
              </a:rPr>
              <a:t>Échanger avec d’autres organismes</a:t>
            </a:r>
            <a:endParaRPr lang="fr-FR" sz="1400" b="0" strike="noStrike" spc="-1">
              <a:latin typeface="Arial"/>
            </a:endParaRPr>
          </a:p>
          <a:p>
            <a:pPr>
              <a:lnSpc>
                <a:spcPct val="100000"/>
              </a:lnSpc>
            </a:pPr>
            <a:r>
              <a:rPr lang="fr-FR" sz="1400" b="1" strike="noStrike" spc="-1">
                <a:solidFill>
                  <a:srgbClr val="284F92"/>
                </a:solidFill>
                <a:latin typeface="Verdana"/>
                <a:ea typeface="ＭＳ Ｐゴシック"/>
              </a:rPr>
              <a:t>Se former</a:t>
            </a:r>
            <a:endParaRPr lang="fr-FR" sz="1400" b="0" strike="noStrike" spc="-1">
              <a:latin typeface="Arial"/>
            </a:endParaRPr>
          </a:p>
          <a:p>
            <a:pPr>
              <a:lnSpc>
                <a:spcPct val="100000"/>
              </a:lnSpc>
            </a:pPr>
            <a:r>
              <a:rPr lang="fr-FR" sz="1400" b="1" strike="noStrike" spc="-1">
                <a:solidFill>
                  <a:srgbClr val="284F92"/>
                </a:solidFill>
                <a:latin typeface="Verdana"/>
                <a:ea typeface="ＭＳ Ｐゴシック"/>
              </a:rPr>
              <a:t>Se documenter</a:t>
            </a:r>
            <a:endParaRPr lang="fr-FR" sz="1400" b="0" strike="noStrike" spc="-1">
              <a:latin typeface="Arial"/>
            </a:endParaRPr>
          </a:p>
          <a:p>
            <a:pPr>
              <a:lnSpc>
                <a:spcPct val="100000"/>
              </a:lnSpc>
            </a:pPr>
            <a:r>
              <a:rPr lang="fr-FR" sz="1400" b="1" strike="noStrike" spc="-1">
                <a:solidFill>
                  <a:srgbClr val="284F92"/>
                </a:solidFill>
                <a:latin typeface="Verdana"/>
                <a:ea typeface="ＭＳ Ｐゴシック"/>
              </a:rPr>
              <a:t>…</a:t>
            </a:r>
            <a:endParaRPr lang="fr-FR" sz="1400" b="0" strike="noStrike" spc="-1">
              <a:latin typeface="Arial"/>
            </a:endParaRPr>
          </a:p>
          <a:p>
            <a:pPr>
              <a:lnSpc>
                <a:spcPct val="100000"/>
              </a:lnSpc>
            </a:pPr>
            <a:endParaRPr lang="fr-FR" sz="1400" b="0" strike="noStrike" spc="-1">
              <a:latin typeface="Arial"/>
            </a:endParaRPr>
          </a:p>
        </p:txBody>
      </p:sp>
      <p:sp>
        <p:nvSpPr>
          <p:cNvPr id="431" name="CustomShape 4"/>
          <p:cNvSpPr/>
          <p:nvPr/>
        </p:nvSpPr>
        <p:spPr>
          <a:xfrm>
            <a:off x="2771280" y="4215600"/>
            <a:ext cx="6810120" cy="627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600" b="1" strike="noStrike" spc="-1">
                <a:solidFill>
                  <a:srgbClr val="00B056"/>
                </a:solidFill>
                <a:latin typeface="Verdana"/>
                <a:ea typeface="ＭＳ Ｐゴシック"/>
              </a:rPr>
              <a:t>	</a:t>
            </a:r>
            <a:r>
              <a:rPr lang="fr-FR" sz="1600" b="0" strike="noStrike" spc="-1">
                <a:solidFill>
                  <a:srgbClr val="00B056"/>
                </a:solidFill>
                <a:latin typeface="Verdana"/>
                <a:ea typeface="ＭＳ Ｐゴシック"/>
              </a:rPr>
              <a:t>Réseau social d’entreprises Budget+ </a:t>
            </a:r>
            <a:r>
              <a:rPr lang="fr-FR" sz="1600" b="0" strike="noStrike" spc="-1">
                <a:solidFill>
                  <a:srgbClr val="284F92"/>
                </a:solidFill>
                <a:latin typeface="Verdana"/>
                <a:ea typeface="ＭＳ Ｐゴシック"/>
              </a:rPr>
              <a:t>: </a:t>
            </a:r>
            <a:r>
              <a:rPr lang="fr-FR" sz="1600" b="1" u="sng" strike="noStrike" spc="-1">
                <a:solidFill>
                  <a:srgbClr val="284F92"/>
                </a:solidFill>
                <a:uFillTx/>
                <a:latin typeface="Verdana"/>
                <a:ea typeface="ＭＳ Ｐゴシック"/>
              </a:rPr>
              <a:t>https://budgetplus.finances.gouv.fr</a:t>
            </a:r>
            <a:endParaRPr lang="fr-FR" sz="1600" b="0" strike="noStrike" spc="-1">
              <a:latin typeface="Arial"/>
            </a:endParaRPr>
          </a:p>
        </p:txBody>
      </p:sp>
      <p:pic>
        <p:nvPicPr>
          <p:cNvPr id="432" name="Picture 8"/>
          <p:cNvPicPr/>
          <p:nvPr/>
        </p:nvPicPr>
        <p:blipFill>
          <a:blip r:embed="rId4"/>
          <a:srcRect l="412398" t="264700" b="1628976"/>
          <a:stretch/>
        </p:blipFill>
        <p:spPr>
          <a:xfrm>
            <a:off x="1104480" y="4267800"/>
            <a:ext cx="1923120" cy="692640"/>
          </a:xfrm>
          <a:prstGeom prst="rect">
            <a:avLst/>
          </a:prstGeom>
          <a:ln>
            <a:noFill/>
          </a:ln>
        </p:spPr>
      </p:pic>
      <p:sp>
        <p:nvSpPr>
          <p:cNvPr id="433" name="CustomShape 5"/>
          <p:cNvSpPr/>
          <p:nvPr/>
        </p:nvSpPr>
        <p:spPr>
          <a:xfrm>
            <a:off x="1262160" y="6317280"/>
            <a:ext cx="8157960" cy="443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r>
              <a:rPr lang="fr-FR" sz="1050" b="0" strike="noStrike" spc="-1">
                <a:solidFill>
                  <a:srgbClr val="00B056"/>
                </a:solidFill>
                <a:latin typeface="Verdana"/>
                <a:ea typeface="ＭＳ Ｐゴシック"/>
              </a:rPr>
              <a:t>Contact email </a:t>
            </a:r>
            <a:r>
              <a:rPr lang="fr-FR" sz="1050" b="0" strike="noStrike" spc="-1">
                <a:solidFill>
                  <a:srgbClr val="284F92"/>
                </a:solidFill>
                <a:latin typeface="Verdana"/>
                <a:ea typeface="ＭＳ Ｐゴシック"/>
              </a:rPr>
              <a:t>pour toute question ou information complémentaires :</a:t>
            </a:r>
            <a:endParaRPr lang="fr-FR" sz="1050" b="0" strike="noStrike" spc="-1">
              <a:latin typeface="Arial"/>
            </a:endParaRPr>
          </a:p>
          <a:p>
            <a:pPr>
              <a:lnSpc>
                <a:spcPct val="100000"/>
              </a:lnSpc>
            </a:pPr>
            <a:r>
              <a:rPr lang="fr-FR" sz="1050" b="1" u="sng" strike="noStrike" spc="-1">
                <a:solidFill>
                  <a:srgbClr val="284F92"/>
                </a:solidFill>
                <a:uFillTx/>
                <a:latin typeface="Verdana"/>
                <a:ea typeface="ＭＳ Ｐゴシック"/>
              </a:rPr>
              <a:t>gbcp.accompagnement@finances.gouv.fr</a:t>
            </a:r>
            <a:r>
              <a:rPr lang="fr-FR" sz="1050" b="0" strike="noStrike" spc="-1">
                <a:solidFill>
                  <a:srgbClr val="284F92"/>
                </a:solidFill>
                <a:latin typeface="Verdana"/>
                <a:ea typeface="ＭＳ Ｐゴシック"/>
              </a:rPr>
              <a:t> </a:t>
            </a:r>
            <a:endParaRPr lang="fr-FR" sz="1050" b="0" strike="noStrike" spc="-1">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550</TotalTime>
  <Words>3080</Words>
  <Application>Microsoft Office PowerPoint</Application>
  <PresentationFormat>Personnalisé</PresentationFormat>
  <Paragraphs>446</Paragraphs>
  <Slides>19</Slides>
  <Notes>12</Notes>
  <HiddenSlides>0</HiddenSlides>
  <MMClips>0</MMClips>
  <ScaleCrop>false</ScaleCrop>
  <HeadingPairs>
    <vt:vector size="6" baseType="variant">
      <vt:variant>
        <vt:lpstr>Polices utilisées</vt:lpstr>
      </vt:variant>
      <vt:variant>
        <vt:i4>7</vt:i4>
      </vt:variant>
      <vt:variant>
        <vt:lpstr>Thème</vt:lpstr>
      </vt:variant>
      <vt:variant>
        <vt:i4>5</vt:i4>
      </vt:variant>
      <vt:variant>
        <vt:lpstr>Titres des diapositives</vt:lpstr>
      </vt:variant>
      <vt:variant>
        <vt:i4>19</vt:i4>
      </vt:variant>
    </vt:vector>
  </HeadingPairs>
  <TitlesOfParts>
    <vt:vector size="31" baseType="lpstr">
      <vt:lpstr>Arial</vt:lpstr>
      <vt:lpstr>Calibri</vt:lpstr>
      <vt:lpstr>Open Sans</vt:lpstr>
      <vt:lpstr>Symbol</vt:lpstr>
      <vt:lpstr>Times New Roman</vt:lpstr>
      <vt:lpstr>Verdana</vt:lpstr>
      <vt:lpstr>Wingdings</vt:lpstr>
      <vt:lpstr>Office Theme</vt:lpstr>
      <vt:lpstr>Office Theme</vt:lpstr>
      <vt:lpstr>Office Theme</vt:lpstr>
      <vt:lpstr>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AMIEL Sylvie</dc:creator>
  <dc:description/>
  <cp:lastModifiedBy>Damé Yves</cp:lastModifiedBy>
  <cp:revision>69</cp:revision>
  <cp:lastPrinted>2022-10-10T12:15:50Z</cp:lastPrinted>
  <dcterms:modified xsi:type="dcterms:W3CDTF">2022-10-13T16:20:33Z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11</vt:i4>
  </property>
  <property fmtid="{D5CDD505-2E9C-101B-9397-08002B2CF9AE}" pid="8" name="PresentationFormat">
    <vt:lpwstr>Personnalisé</vt:lpwstr>
  </property>
  <property fmtid="{D5CDD505-2E9C-101B-9397-08002B2CF9AE}" pid="9" name="ScaleCrop">
    <vt:bool>false</vt:bool>
  </property>
  <property fmtid="{D5CDD505-2E9C-101B-9397-08002B2CF9AE}" pid="10" name="ShareDoc">
    <vt:bool>false</vt:bool>
  </property>
  <property fmtid="{D5CDD505-2E9C-101B-9397-08002B2CF9AE}" pid="11" name="Slides">
    <vt:i4>18</vt:i4>
  </property>
</Properties>
</file>