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70" r:id="rId6"/>
    <p:sldId id="269" r:id="rId7"/>
    <p:sldId id="260" r:id="rId8"/>
    <p:sldId id="264" r:id="rId9"/>
    <p:sldId id="256" r:id="rId10"/>
    <p:sldId id="262" r:id="rId11"/>
    <p:sldId id="263" r:id="rId12"/>
    <p:sldId id="265" r:id="rId13"/>
    <p:sldId id="266" r:id="rId14"/>
    <p:sldId id="267" r:id="rId15"/>
    <p:sldId id="268" r:id="rId16"/>
    <p:sldId id="271" r:id="rId17"/>
    <p:sldId id="272" r:id="rId18"/>
    <p:sldId id="273" r:id="rId19"/>
    <p:sldId id="274" r:id="rId20"/>
    <p:sldId id="275"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6996" autoAdjust="0"/>
  </p:normalViewPr>
  <p:slideViewPr>
    <p:cSldViewPr snapToGrid="0">
      <p:cViewPr varScale="1">
        <p:scale>
          <a:sx n="61" d="100"/>
          <a:sy n="61" d="100"/>
        </p:scale>
        <p:origin x="45" y="6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A503F-CA0C-8536-A0F5-73A4A8BCD0F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75E719B-E863-7C4D-1D42-E0A594AD76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69EADD0-B237-0928-0C32-C82637B1CE4A}"/>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365C382F-02B1-B50B-1922-748122CC3DA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196274-CFBF-3934-AE0E-D1F8CC31C3BB}"/>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2249797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3054E-DB95-0E8C-C1C2-17A04E7D661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4FAAD17-040A-3C70-67A9-54A797A2B1F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3D6A27-A3D5-3238-15DB-3292D98A3AAA}"/>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2901A8EB-9AF6-3469-28DA-5562426422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709D29-A980-BBCD-EBD4-7F6884ED05D2}"/>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748645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BE432A-4E9A-5482-40B5-1680102B424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78A70D8-34E3-38D7-8A14-E1A68EA601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036772D-4EAF-4456-A609-1B06E43C76DD}"/>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1FA4D0CE-D72D-4BB3-D51F-DF0A2B14C5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885CEF-E129-A199-8CE8-075DAF64968D}"/>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4280650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7D217-E10B-BF3A-0D04-8392DAFC158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B87AF46-CD92-7035-8F87-DFB27E4563C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0C68FED-D1B8-DC4F-8CAC-D566B3BE331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1D472B6-E6D5-F59C-8CD9-079EA93C07D1}"/>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8386388B-56FA-CF81-0700-D99EC8F0A03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4AFFEA-F4EB-867E-52D6-6566D8976684}"/>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1817083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E3FCB-48CD-E73B-D7B5-D8FF1FF8F96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F7F630-43F7-2EC6-8ED9-58F9661D5C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DC88AA9-5855-37FB-3DB3-DF449A70385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F292ECE-AA12-E353-36C4-D9D59FCA1F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A3F2522-3A8A-7038-5316-FB51E182AD8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A35C57D-65E1-4824-45AF-9FF5249B201F}"/>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8" name="Espace réservé du pied de page 7">
            <a:extLst>
              <a:ext uri="{FF2B5EF4-FFF2-40B4-BE49-F238E27FC236}">
                <a16:creationId xmlns:a16="http://schemas.microsoft.com/office/drawing/2014/main" id="{D8251FCA-556E-FE5C-85B0-7B0B3C655CD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ED64A31-8586-BDAE-FBA6-FD34F18E50DB}"/>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197257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D4E3D7-F98B-5F09-740A-0CA10747CEF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19B50D5-4933-8B2C-F2A1-8C1932400120}"/>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4" name="Espace réservé du pied de page 3">
            <a:extLst>
              <a:ext uri="{FF2B5EF4-FFF2-40B4-BE49-F238E27FC236}">
                <a16:creationId xmlns:a16="http://schemas.microsoft.com/office/drawing/2014/main" id="{0CF6E15B-A40B-54F3-69F3-B9AB3BC9945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6DDF747-D842-71DF-CC0F-EFA49C669E8B}"/>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401075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A086960-EC33-71BB-7112-F6984470313C}"/>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3" name="Espace réservé du pied de page 2">
            <a:extLst>
              <a:ext uri="{FF2B5EF4-FFF2-40B4-BE49-F238E27FC236}">
                <a16:creationId xmlns:a16="http://schemas.microsoft.com/office/drawing/2014/main" id="{0D4D2544-3B21-6080-A64A-FE1B9C4A6B0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9ECED8-4AC0-4F0C-2EBA-4201205BB1D7}"/>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429388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C6DA2-D418-2BF0-F76E-07A603A8F5A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42A305A-39E6-50E3-7CA1-7E6B25F62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37B15AB-2CDC-D4F2-EBBB-49048522A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5A25047-3741-BC59-441E-EAFB953E79A5}"/>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69D367BB-259C-ACFE-B0E5-2E9B4C4BD8B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C37A6DB-EC64-0399-FC58-15088A1089A0}"/>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4224784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FD787A-B62F-0B8C-A33F-9DA3C0A561D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5734077-CCD1-0595-71E4-3C1CDDBA92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2F73A85-9A9A-CDA6-CBA6-48C9B5189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6212DD8-03BA-ABBA-F86C-A3ED79F2E9F6}"/>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6" name="Espace réservé du pied de page 5">
            <a:extLst>
              <a:ext uri="{FF2B5EF4-FFF2-40B4-BE49-F238E27FC236}">
                <a16:creationId xmlns:a16="http://schemas.microsoft.com/office/drawing/2014/main" id="{DDDAA885-6579-27F9-92EA-45C0E76AE3A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68EBFFB-9B8D-D616-71CC-C8AD017EC9BF}"/>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1445483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97B56-818B-D03B-4B29-7868DB1B1BF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8AEE211-3E3E-F870-77D3-8655F36D331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C4B05D-CCE0-299C-E5A1-DEAB1C905B44}"/>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D474C8C2-A726-C930-76E3-D4C0FAB3F2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81DC57-DAFA-7DE3-35D8-320FC5AF96B7}"/>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149642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BD2E960-D1AD-105E-D7FD-4BCADB1B8B3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710EF01-DB48-206B-BF13-DE6CA2497E5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D2AED9-3B6B-8B18-3E4E-B1467D4C5CD8}"/>
              </a:ext>
            </a:extLst>
          </p:cNvPr>
          <p:cNvSpPr>
            <a:spLocks noGrp="1"/>
          </p:cNvSpPr>
          <p:nvPr>
            <p:ph type="dt" sz="half" idx="10"/>
          </p:nvPr>
        </p:nvSpPr>
        <p:spPr/>
        <p:txBody>
          <a:body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15FB2210-05A0-0027-B131-4C5D1B8CFC6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C4BBA9-40E3-6077-DC53-102B7B4E4165}"/>
              </a:ext>
            </a:extLst>
          </p:cNvPr>
          <p:cNvSpPr>
            <a:spLocks noGrp="1"/>
          </p:cNvSpPr>
          <p:nvPr>
            <p:ph type="sldNum" sz="quarter" idx="12"/>
          </p:nvPr>
        </p:nvSpPr>
        <p:spPr/>
        <p:txBody>
          <a:bodyPr/>
          <a:lstStyle/>
          <a:p>
            <a:fld id="{2C8DBA14-0252-4C49-8367-32B3A157170A}" type="slidenum">
              <a:rPr lang="fr-FR" smtClean="0"/>
              <a:t>‹N°›</a:t>
            </a:fld>
            <a:endParaRPr lang="fr-FR"/>
          </a:p>
        </p:txBody>
      </p:sp>
    </p:spTree>
    <p:extLst>
      <p:ext uri="{BB962C8B-B14F-4D97-AF65-F5344CB8AC3E}">
        <p14:creationId xmlns:p14="http://schemas.microsoft.com/office/powerpoint/2010/main" val="398075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EBF1D37-B64F-0C65-67F2-EE90518EFD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0A133FE-F5C8-0EC8-DAC7-43532FC0A2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750F2C-AAC5-A86B-5D33-06792C314E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7BAC29-E5E1-4B64-8A5F-12AAD49CFEC1}" type="datetimeFigureOut">
              <a:rPr lang="fr-FR" smtClean="0"/>
              <a:t>09/10/2024</a:t>
            </a:fld>
            <a:endParaRPr lang="fr-FR"/>
          </a:p>
        </p:txBody>
      </p:sp>
      <p:sp>
        <p:nvSpPr>
          <p:cNvPr id="5" name="Espace réservé du pied de page 4">
            <a:extLst>
              <a:ext uri="{FF2B5EF4-FFF2-40B4-BE49-F238E27FC236}">
                <a16:creationId xmlns:a16="http://schemas.microsoft.com/office/drawing/2014/main" id="{16219202-3194-189B-A646-7AE2396BE5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C081346-32E5-3E73-A396-8E53BEBBF9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8DBA14-0252-4C49-8367-32B3A157170A}" type="slidenum">
              <a:rPr lang="fr-FR" smtClean="0"/>
              <a:t>‹N°›</a:t>
            </a:fld>
            <a:endParaRPr lang="fr-FR"/>
          </a:p>
        </p:txBody>
      </p:sp>
    </p:spTree>
    <p:extLst>
      <p:ext uri="{BB962C8B-B14F-4D97-AF65-F5344CB8AC3E}">
        <p14:creationId xmlns:p14="http://schemas.microsoft.com/office/powerpoint/2010/main" val="213558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56E97E1-A8C2-DCB6-46C6-01B288587747}"/>
              </a:ext>
            </a:extLst>
          </p:cNvPr>
          <p:cNvSpPr txBox="1"/>
          <p:nvPr/>
        </p:nvSpPr>
        <p:spPr>
          <a:xfrm>
            <a:off x="1187938" y="1144438"/>
            <a:ext cx="10488247" cy="3970318"/>
          </a:xfrm>
          <a:prstGeom prst="rect">
            <a:avLst/>
          </a:prstGeom>
          <a:noFill/>
        </p:spPr>
        <p:txBody>
          <a:bodyPr wrap="square" rtlCol="0">
            <a:spAutoFit/>
          </a:bodyPr>
          <a:lstStyle/>
          <a:p>
            <a:endParaRPr lang="fr-FR" sz="3200" b="1" dirty="0">
              <a:solidFill>
                <a:srgbClr val="7030A0"/>
              </a:solidFill>
            </a:endParaRPr>
          </a:p>
          <a:p>
            <a:pPr algn="ctr"/>
            <a:r>
              <a:rPr lang="fr-FR" sz="4400" b="1" dirty="0">
                <a:solidFill>
                  <a:srgbClr val="7030A0"/>
                </a:solidFill>
              </a:rPr>
              <a:t>Le Contrôle interne </a:t>
            </a:r>
          </a:p>
          <a:p>
            <a:endParaRPr lang="fr-FR" sz="4400" b="1" dirty="0">
              <a:solidFill>
                <a:srgbClr val="7030A0"/>
              </a:solidFill>
            </a:endParaRPr>
          </a:p>
          <a:p>
            <a:endParaRPr lang="fr-FR" sz="4400" b="1" dirty="0">
              <a:solidFill>
                <a:srgbClr val="7030A0"/>
              </a:solidFill>
            </a:endParaRPr>
          </a:p>
          <a:p>
            <a:pPr algn="ctr"/>
            <a:r>
              <a:rPr lang="fr-FR" sz="4400" b="1" dirty="0">
                <a:solidFill>
                  <a:srgbClr val="7030A0"/>
                </a:solidFill>
              </a:rPr>
              <a:t>Contrôle interne comptable et Contrôle interne Budgétaire </a:t>
            </a:r>
          </a:p>
        </p:txBody>
      </p:sp>
    </p:spTree>
    <p:extLst>
      <p:ext uri="{BB962C8B-B14F-4D97-AF65-F5344CB8AC3E}">
        <p14:creationId xmlns:p14="http://schemas.microsoft.com/office/powerpoint/2010/main" val="2205071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DCF374C-8EDC-5CF0-3010-47D875A9503A}"/>
              </a:ext>
            </a:extLst>
          </p:cNvPr>
          <p:cNvPicPr>
            <a:picLocks noChangeAspect="1"/>
          </p:cNvPicPr>
          <p:nvPr/>
        </p:nvPicPr>
        <p:blipFill>
          <a:blip r:embed="rId2"/>
          <a:stretch>
            <a:fillRect/>
          </a:stretch>
        </p:blipFill>
        <p:spPr>
          <a:xfrm>
            <a:off x="1023816" y="312616"/>
            <a:ext cx="10256854" cy="5400000"/>
          </a:xfrm>
          <a:prstGeom prst="rect">
            <a:avLst/>
          </a:prstGeom>
        </p:spPr>
      </p:pic>
    </p:spTree>
    <p:extLst>
      <p:ext uri="{BB962C8B-B14F-4D97-AF65-F5344CB8AC3E}">
        <p14:creationId xmlns:p14="http://schemas.microsoft.com/office/powerpoint/2010/main" val="1493805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04C1422-8351-8955-C7EA-0DA15EED4791}"/>
              </a:ext>
            </a:extLst>
          </p:cNvPr>
          <p:cNvSpPr txBox="1"/>
          <p:nvPr/>
        </p:nvSpPr>
        <p:spPr>
          <a:xfrm>
            <a:off x="410307" y="1216790"/>
            <a:ext cx="11558954" cy="5016758"/>
          </a:xfrm>
          <a:prstGeom prst="rect">
            <a:avLst/>
          </a:prstGeom>
          <a:noFill/>
        </p:spPr>
        <p:txBody>
          <a:bodyPr wrap="square">
            <a:spAutoFit/>
          </a:bodyPr>
          <a:lstStyle/>
          <a:p>
            <a:pPr algn="just"/>
            <a:r>
              <a:rPr lang="fr-FR" sz="3200" b="1" i="0" u="none" strike="noStrike" baseline="0" dirty="0">
                <a:solidFill>
                  <a:srgbClr val="000000"/>
                </a:solidFill>
                <a:latin typeface="CIDFont+F3"/>
              </a:rPr>
              <a:t>L’article 58-5 de la LOLF </a:t>
            </a:r>
            <a:r>
              <a:rPr lang="fr-FR" sz="3200" b="0" i="0" u="none" strike="noStrike" baseline="0" dirty="0">
                <a:solidFill>
                  <a:srgbClr val="000000"/>
                </a:solidFill>
                <a:latin typeface="CIDFont+F3"/>
              </a:rPr>
              <a:t>confie à la Cour des comptes la mission de certification des comptes de l’Etat, en assistance au parlement. Ceux-ci se fondent sur l’analyse des risques de non atteinte des </a:t>
            </a:r>
            <a:r>
              <a:rPr lang="fr-FR" sz="3200" b="0" i="0" u="none" strike="noStrike" baseline="0" dirty="0">
                <a:solidFill>
                  <a:srgbClr val="FF0000"/>
                </a:solidFill>
                <a:latin typeface="CIDFont+F4"/>
              </a:rPr>
              <a:t>critères de qualité comptable et sur les dispositifs de contrôle interne comptable (CIC) </a:t>
            </a:r>
            <a:r>
              <a:rPr lang="fr-FR" sz="3200" b="0" i="0" u="none" strike="noStrike" baseline="0" dirty="0">
                <a:solidFill>
                  <a:srgbClr val="000000"/>
                </a:solidFill>
                <a:latin typeface="CIDFont+F3"/>
              </a:rPr>
              <a:t>mis en </a:t>
            </a:r>
            <a:r>
              <a:rPr lang="fr-FR" sz="3200" b="0" i="0" u="none" strike="noStrike" baseline="0" dirty="0" err="1">
                <a:solidFill>
                  <a:srgbClr val="000000"/>
                </a:solidFill>
                <a:latin typeface="CIDFont+F3"/>
              </a:rPr>
              <a:t>oeuvre</a:t>
            </a:r>
            <a:r>
              <a:rPr lang="fr-FR" sz="3200" b="0" i="0" u="none" strike="noStrike" baseline="0" dirty="0">
                <a:solidFill>
                  <a:srgbClr val="000000"/>
                </a:solidFill>
                <a:latin typeface="CIDFont+F3"/>
              </a:rPr>
              <a:t> au sein de chaque ministère </a:t>
            </a:r>
          </a:p>
          <a:p>
            <a:pPr algn="just"/>
            <a:r>
              <a:rPr lang="fr-FR" sz="3200" dirty="0">
                <a:solidFill>
                  <a:srgbClr val="000000"/>
                </a:solidFill>
                <a:latin typeface="CIDFont+F5"/>
              </a:rPr>
              <a:t>* </a:t>
            </a:r>
            <a:r>
              <a:rPr lang="fr-FR" sz="3200" b="0" i="0" u="none" strike="noStrike" baseline="0" dirty="0">
                <a:solidFill>
                  <a:srgbClr val="000000"/>
                </a:solidFill>
                <a:latin typeface="CIDFont+F3"/>
              </a:rPr>
              <a:t>La </a:t>
            </a:r>
            <a:r>
              <a:rPr lang="fr-FR" sz="3200" dirty="0">
                <a:solidFill>
                  <a:srgbClr val="000000"/>
                </a:solidFill>
                <a:latin typeface="CIDFont+F3"/>
              </a:rPr>
              <a:t>C</a:t>
            </a:r>
            <a:r>
              <a:rPr lang="fr-FR" sz="3200" b="0" i="0" u="none" strike="noStrike" baseline="0" dirty="0">
                <a:solidFill>
                  <a:srgbClr val="000000"/>
                </a:solidFill>
                <a:latin typeface="CIDFont+F3"/>
              </a:rPr>
              <a:t>our des comptes certifie les comptes à la condition que ces derniers répondent à l’objectif de qualité comptable</a:t>
            </a:r>
          </a:p>
          <a:p>
            <a:pPr algn="just"/>
            <a:r>
              <a:rPr lang="fr-FR" sz="3200" b="0" i="0" u="none" strike="noStrike" baseline="0" dirty="0">
                <a:solidFill>
                  <a:srgbClr val="000000"/>
                </a:solidFill>
                <a:latin typeface="CIDFont+F5"/>
              </a:rPr>
              <a:t>* </a:t>
            </a:r>
            <a:r>
              <a:rPr lang="fr-FR" sz="3200" b="0" i="0" u="none" strike="noStrike" baseline="0" dirty="0">
                <a:solidFill>
                  <a:srgbClr val="000000"/>
                </a:solidFill>
                <a:latin typeface="CIDFont+F3"/>
              </a:rPr>
              <a:t>La qualité comptable est appréhendée par la cour dans une logique globale : du gestionnaire au comptable en s’appuyant sur le contrôle interne</a:t>
            </a:r>
            <a:endParaRPr lang="fr-FR" sz="3200" dirty="0"/>
          </a:p>
        </p:txBody>
      </p:sp>
      <p:pic>
        <p:nvPicPr>
          <p:cNvPr id="5" name="Image 4">
            <a:extLst>
              <a:ext uri="{FF2B5EF4-FFF2-40B4-BE49-F238E27FC236}">
                <a16:creationId xmlns:a16="http://schemas.microsoft.com/office/drawing/2014/main" id="{7EE41271-D704-D1B6-5CCC-A25B66EA2251}"/>
              </a:ext>
            </a:extLst>
          </p:cNvPr>
          <p:cNvPicPr>
            <a:picLocks noChangeAspect="1"/>
          </p:cNvPicPr>
          <p:nvPr/>
        </p:nvPicPr>
        <p:blipFill>
          <a:blip r:embed="rId2"/>
          <a:stretch>
            <a:fillRect/>
          </a:stretch>
        </p:blipFill>
        <p:spPr>
          <a:xfrm>
            <a:off x="9669772" y="225867"/>
            <a:ext cx="1630166" cy="1136176"/>
          </a:xfrm>
          <a:prstGeom prst="rect">
            <a:avLst/>
          </a:prstGeom>
        </p:spPr>
      </p:pic>
    </p:spTree>
    <p:extLst>
      <p:ext uri="{BB962C8B-B14F-4D97-AF65-F5344CB8AC3E}">
        <p14:creationId xmlns:p14="http://schemas.microsoft.com/office/powerpoint/2010/main" val="3627267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9361C3-910F-5D3C-2494-9E4998CBD2E6}"/>
              </a:ext>
            </a:extLst>
          </p:cNvPr>
          <p:cNvSpPr txBox="1"/>
          <p:nvPr/>
        </p:nvSpPr>
        <p:spPr>
          <a:xfrm>
            <a:off x="1046673" y="1245933"/>
            <a:ext cx="10397706" cy="4524315"/>
          </a:xfrm>
          <a:prstGeom prst="rect">
            <a:avLst/>
          </a:prstGeom>
          <a:noFill/>
        </p:spPr>
        <p:txBody>
          <a:bodyPr wrap="square">
            <a:spAutoFit/>
          </a:bodyPr>
          <a:lstStyle/>
          <a:p>
            <a:pPr algn="just"/>
            <a:r>
              <a:rPr lang="fr-FR" sz="2400" b="1" i="0" u="none" strike="noStrike" baseline="0" dirty="0">
                <a:solidFill>
                  <a:srgbClr val="000000"/>
                </a:solidFill>
                <a:latin typeface="CIDFont+F3"/>
              </a:rPr>
              <a:t>L’article 170 du décret n°2012-1246 du 7 novembre 2012 relatif à la </a:t>
            </a:r>
            <a:r>
              <a:rPr lang="fr-FR" sz="2400" b="1" i="0" u="none" strike="noStrike" baseline="0" dirty="0">
                <a:solidFill>
                  <a:srgbClr val="C10000"/>
                </a:solidFill>
                <a:latin typeface="CIDFont+F3"/>
              </a:rPr>
              <a:t>gestion budgétaire et comptable publique (GBCP)</a:t>
            </a:r>
            <a:r>
              <a:rPr lang="fr-FR" sz="2400" b="0" i="0" u="none" strike="noStrike" baseline="0" dirty="0">
                <a:solidFill>
                  <a:srgbClr val="C10000"/>
                </a:solidFill>
                <a:latin typeface="CIDFont+F3"/>
              </a:rPr>
              <a:t> </a:t>
            </a:r>
            <a:r>
              <a:rPr lang="fr-FR" sz="2400" b="0" i="0" u="none" strike="noStrike" baseline="0" dirty="0">
                <a:solidFill>
                  <a:srgbClr val="000000"/>
                </a:solidFill>
                <a:latin typeface="CIDFont+F3"/>
              </a:rPr>
              <a:t>rend obligatoire la mise en place de dispositifs de contrôle interne comptable afin de maîtriser les risques afférents à</a:t>
            </a:r>
          </a:p>
          <a:p>
            <a:pPr algn="just"/>
            <a:r>
              <a:rPr lang="fr-FR" sz="2400" b="0" i="0" u="none" strike="noStrike" baseline="0" dirty="0">
                <a:solidFill>
                  <a:srgbClr val="000000"/>
                </a:solidFill>
                <a:latin typeface="CIDFont+F3"/>
              </a:rPr>
              <a:t>la poursuite des objectifs de qualité comptable.</a:t>
            </a:r>
          </a:p>
          <a:p>
            <a:pPr algn="just"/>
            <a:r>
              <a:rPr lang="fr-FR" sz="2400" b="0" i="0" u="none" strike="noStrike" baseline="0" dirty="0">
                <a:solidFill>
                  <a:srgbClr val="000000"/>
                </a:solidFill>
                <a:latin typeface="CIDFont+F3"/>
              </a:rPr>
              <a:t>- Le décret GBCP définit également la qualité comptable en application de l’article 47-2 de la constitution qui fixe un objectif de régularité, de sincérité et de fidélité des comptes publics, ainsi que l’article 27 de la LOLF.</a:t>
            </a:r>
          </a:p>
          <a:p>
            <a:pPr algn="just"/>
            <a:r>
              <a:rPr lang="fr-FR" sz="2400" b="0" i="0" u="none" strike="noStrike" baseline="0" dirty="0">
                <a:solidFill>
                  <a:srgbClr val="000000"/>
                </a:solidFill>
                <a:latin typeface="CIDFont+F3"/>
              </a:rPr>
              <a:t>- La qualité comptable, dont les principes sont déclinés dans le texte, est posée comme une obligation qui doit irriguer l’ensemble de la gestion des administrations publiques.</a:t>
            </a:r>
          </a:p>
          <a:p>
            <a:pPr algn="just"/>
            <a:r>
              <a:rPr lang="fr-FR" sz="2400" b="0" i="0" u="none" strike="noStrike" baseline="0" dirty="0">
                <a:solidFill>
                  <a:srgbClr val="000000"/>
                </a:solidFill>
                <a:latin typeface="CIDFont+F3"/>
              </a:rPr>
              <a:t>- L’article 57 du décret sur la GBCP fonde juridiquement les </a:t>
            </a:r>
            <a:r>
              <a:rPr lang="fr-FR" sz="2400" b="0" i="0" u="none" strike="noStrike" baseline="0" dirty="0">
                <a:solidFill>
                  <a:srgbClr val="C10000"/>
                </a:solidFill>
                <a:latin typeface="CIDFont+F4"/>
              </a:rPr>
              <a:t>10 critères </a:t>
            </a:r>
            <a:r>
              <a:rPr lang="fr-FR" sz="2400" b="0" i="0" u="none" strike="noStrike" baseline="0" dirty="0">
                <a:solidFill>
                  <a:srgbClr val="000000"/>
                </a:solidFill>
                <a:latin typeface="CIDFont+F3"/>
              </a:rPr>
              <a:t>de la qualité comptable qui permettent de concrétiser l’objectif général de qualité comptable</a:t>
            </a:r>
            <a:endParaRPr lang="fr-FR" sz="2400" dirty="0"/>
          </a:p>
        </p:txBody>
      </p:sp>
    </p:spTree>
    <p:extLst>
      <p:ext uri="{BB962C8B-B14F-4D97-AF65-F5344CB8AC3E}">
        <p14:creationId xmlns:p14="http://schemas.microsoft.com/office/powerpoint/2010/main" val="359793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7078A6A-0D6D-0A08-D81D-CE9B94CAF681}"/>
              </a:ext>
            </a:extLst>
          </p:cNvPr>
          <p:cNvSpPr txBox="1"/>
          <p:nvPr/>
        </p:nvSpPr>
        <p:spPr>
          <a:xfrm>
            <a:off x="101600" y="237819"/>
            <a:ext cx="12192000" cy="6494085"/>
          </a:xfrm>
          <a:prstGeom prst="rect">
            <a:avLst/>
          </a:prstGeom>
          <a:noFill/>
        </p:spPr>
        <p:txBody>
          <a:bodyPr wrap="square">
            <a:spAutoFit/>
          </a:bodyPr>
          <a:lstStyle/>
          <a:p>
            <a:pPr algn="l"/>
            <a:r>
              <a:rPr lang="fr-FR" sz="3200" b="1" i="0" u="none" strike="noStrike" baseline="0" dirty="0">
                <a:solidFill>
                  <a:srgbClr val="7030A0"/>
                </a:solidFill>
                <a:latin typeface="CIDFont+F2"/>
              </a:rPr>
              <a:t>La GBCP</a:t>
            </a:r>
          </a:p>
          <a:p>
            <a:pPr algn="l"/>
            <a:r>
              <a:rPr lang="fr-FR" sz="2400" b="0" i="0" u="none" strike="noStrike" baseline="0" dirty="0">
                <a:solidFill>
                  <a:srgbClr val="1F487C"/>
                </a:solidFill>
                <a:latin typeface="CIDFont+F10"/>
              </a:rPr>
              <a:t> </a:t>
            </a:r>
            <a:r>
              <a:rPr lang="fr-FR" sz="2400" b="0" i="0" u="none" strike="noStrike" baseline="0" dirty="0">
                <a:solidFill>
                  <a:srgbClr val="1F487C"/>
                </a:solidFill>
                <a:latin typeface="CIDFont+F2"/>
              </a:rPr>
              <a:t>Définitions</a:t>
            </a:r>
          </a:p>
          <a:p>
            <a:pPr algn="l"/>
            <a:r>
              <a:rPr lang="fr-FR" sz="2400" b="0" i="0" u="none" strike="noStrike" baseline="0" dirty="0">
                <a:solidFill>
                  <a:srgbClr val="000000"/>
                </a:solidFill>
                <a:latin typeface="CIDFont+F1"/>
              </a:rPr>
              <a:t>Selon les définitions précisées dans le décret GBCP et le cadre de référence des contrôles</a:t>
            </a:r>
          </a:p>
          <a:p>
            <a:r>
              <a:rPr lang="fr-FR" sz="2400" b="0" i="0" u="none" strike="noStrike" baseline="0" dirty="0">
                <a:solidFill>
                  <a:srgbClr val="000000"/>
                </a:solidFill>
                <a:latin typeface="CIDFont+F1"/>
              </a:rPr>
              <a:t>internes budgétaire et comptable :</a:t>
            </a:r>
            <a:r>
              <a:rPr lang="fr-FR" sz="2400" dirty="0">
                <a:solidFill>
                  <a:srgbClr val="000000"/>
                </a:solidFill>
                <a:latin typeface="CIDFont+F1"/>
              </a:rPr>
              <a:t> Les contrôles internes budgétaire et comptable couvrent </a:t>
            </a:r>
            <a:r>
              <a:rPr lang="fr-FR" sz="2400" b="1" dirty="0">
                <a:solidFill>
                  <a:srgbClr val="000000"/>
                </a:solidFill>
                <a:effectLst>
                  <a:outerShdw blurRad="38100" dist="38100" dir="2700000" algn="tl">
                    <a:srgbClr val="000000">
                      <a:alpha val="43137"/>
                    </a:srgbClr>
                  </a:outerShdw>
                </a:effectLst>
                <a:latin typeface="CIDFont+F1"/>
              </a:rPr>
              <a:t>l’ensemble des activités des services de l’organisme </a:t>
            </a:r>
            <a:r>
              <a:rPr lang="fr-FR" sz="2400" dirty="0">
                <a:solidFill>
                  <a:srgbClr val="000000"/>
                </a:solidFill>
                <a:latin typeface="CIDFont+F1"/>
              </a:rPr>
              <a:t>(Services « Métiers » ; « Supports » ; Agence Comptable) il est donc </a:t>
            </a:r>
            <a:r>
              <a:rPr lang="fr-FR" sz="1800" b="0" i="0" u="none" strike="noStrike" baseline="0" dirty="0">
                <a:latin typeface="CIDFont+F2"/>
              </a:rPr>
              <a:t> </a:t>
            </a:r>
            <a:r>
              <a:rPr lang="fr-FR" sz="2400" b="1" dirty="0">
                <a:solidFill>
                  <a:srgbClr val="000000"/>
                </a:solidFill>
                <a:latin typeface="CIDFont+F1"/>
              </a:rPr>
              <a:t>partagé entre l'ordonnateur et l'agent comptable.</a:t>
            </a:r>
          </a:p>
          <a:p>
            <a:endParaRPr lang="fr-FR" sz="2400" dirty="0"/>
          </a:p>
          <a:p>
            <a:pPr algn="l"/>
            <a:r>
              <a:rPr lang="fr-FR" sz="2400" b="0" i="0" u="none" strike="noStrike" baseline="0" dirty="0">
                <a:solidFill>
                  <a:srgbClr val="000000"/>
                </a:solidFill>
                <a:latin typeface="CIDFont+F1"/>
              </a:rPr>
              <a:t>• </a:t>
            </a:r>
            <a:r>
              <a:rPr lang="fr-FR" sz="2400" b="1" dirty="0">
                <a:solidFill>
                  <a:srgbClr val="00B150"/>
                </a:solidFill>
                <a:latin typeface="CIDFont+F8"/>
              </a:rPr>
              <a:t>Le contrôle interne budgétaire </a:t>
            </a:r>
            <a:r>
              <a:rPr lang="fr-FR" sz="2400" b="0" i="0" u="none" strike="noStrike" baseline="0" dirty="0">
                <a:solidFill>
                  <a:srgbClr val="000000"/>
                </a:solidFill>
                <a:latin typeface="CIDFont+F1"/>
              </a:rPr>
              <a:t>est l'ensemble des </a:t>
            </a:r>
            <a:r>
              <a:rPr lang="fr-FR" sz="2400" b="0" i="0" u="none" strike="noStrike" baseline="0" dirty="0">
                <a:solidFill>
                  <a:srgbClr val="000000"/>
                </a:solidFill>
                <a:latin typeface="CIDFont+F2"/>
              </a:rPr>
              <a:t>dispositifs </a:t>
            </a:r>
            <a:r>
              <a:rPr lang="fr-FR" sz="2400" b="0" i="0" u="sng" strike="noStrike" baseline="0" dirty="0">
                <a:solidFill>
                  <a:srgbClr val="000000"/>
                </a:solidFill>
                <a:latin typeface="CIDFont+F2"/>
              </a:rPr>
              <a:t>formalisés et permanents </a:t>
            </a:r>
            <a:r>
              <a:rPr lang="fr-FR" sz="2400" b="0" i="0" u="none" strike="noStrike" baseline="0" dirty="0">
                <a:solidFill>
                  <a:srgbClr val="000000"/>
                </a:solidFill>
                <a:latin typeface="CIDFont+F1"/>
              </a:rPr>
              <a:t>ayant pour objet de </a:t>
            </a:r>
            <a:r>
              <a:rPr lang="fr-FR" sz="2400" b="0" i="0" u="none" strike="noStrike" baseline="0" dirty="0">
                <a:solidFill>
                  <a:srgbClr val="000000"/>
                </a:solidFill>
                <a:latin typeface="CIDFont+F2"/>
              </a:rPr>
              <a:t>maîtriser les risques </a:t>
            </a:r>
            <a:r>
              <a:rPr lang="fr-FR" sz="2400" b="0" i="0" u="none" strike="noStrike" baseline="0" dirty="0">
                <a:solidFill>
                  <a:srgbClr val="000000"/>
                </a:solidFill>
                <a:latin typeface="CIDFont+F1"/>
              </a:rPr>
              <a:t>afférents à la poursuite des </a:t>
            </a:r>
            <a:r>
              <a:rPr lang="fr-FR" sz="2400" b="0" i="0" u="none" strike="noStrike" baseline="0" dirty="0">
                <a:solidFill>
                  <a:srgbClr val="000000"/>
                </a:solidFill>
                <a:latin typeface="CIDFont+F2"/>
              </a:rPr>
              <a:t>objectifs de qualité de la comptabilité budgétaire et de soutenabilité </a:t>
            </a:r>
            <a:r>
              <a:rPr lang="fr-FR" sz="2400" b="0" i="0" u="none" strike="noStrike" baseline="0" dirty="0">
                <a:solidFill>
                  <a:srgbClr val="000000"/>
                </a:solidFill>
                <a:latin typeface="CIDFont+F1"/>
              </a:rPr>
              <a:t>de la programmation et de son exécution </a:t>
            </a:r>
            <a:r>
              <a:rPr lang="fr-FR" sz="2400" dirty="0">
                <a:solidFill>
                  <a:srgbClr val="000000"/>
                </a:solidFill>
                <a:latin typeface="CIDFont+F1"/>
              </a:rPr>
              <a:t>(</a:t>
            </a:r>
            <a:r>
              <a:rPr lang="fr-FR" sz="2400" i="1" dirty="0">
                <a:solidFill>
                  <a:srgbClr val="000000"/>
                </a:solidFill>
                <a:latin typeface="CIDFont+F1"/>
              </a:rPr>
              <a:t>capacité budgétaire de l'organisme à conduire les missions et les activités dont il est chargé et à en maîtriser les conséquences financières</a:t>
            </a:r>
            <a:r>
              <a:rPr lang="fr-FR" sz="2400" dirty="0">
                <a:solidFill>
                  <a:srgbClr val="000000"/>
                </a:solidFill>
                <a:latin typeface="CIDFont+F1"/>
              </a:rPr>
              <a:t>).</a:t>
            </a:r>
          </a:p>
          <a:p>
            <a:pPr algn="l"/>
            <a:endParaRPr lang="fr-FR" sz="2400" b="0" i="0" u="none" strike="noStrike" baseline="0" dirty="0">
              <a:solidFill>
                <a:srgbClr val="000000"/>
              </a:solidFill>
              <a:latin typeface="CIDFont+F1"/>
            </a:endParaRPr>
          </a:p>
          <a:p>
            <a:pPr algn="l"/>
            <a:r>
              <a:rPr lang="fr-FR" sz="2400" b="0" i="0" u="none" strike="noStrike" baseline="0" dirty="0">
                <a:solidFill>
                  <a:srgbClr val="000000"/>
                </a:solidFill>
                <a:latin typeface="CIDFont+F1"/>
              </a:rPr>
              <a:t>• </a:t>
            </a:r>
            <a:r>
              <a:rPr lang="fr-FR" sz="2400" b="1" dirty="0">
                <a:solidFill>
                  <a:srgbClr val="00B150"/>
                </a:solidFill>
                <a:latin typeface="CIDFont+F8"/>
              </a:rPr>
              <a:t>Le contrôle interne comptable </a:t>
            </a:r>
            <a:r>
              <a:rPr lang="fr-FR" sz="2400" b="0" i="0" u="none" strike="noStrike" baseline="0" dirty="0">
                <a:solidFill>
                  <a:srgbClr val="000000"/>
                </a:solidFill>
                <a:latin typeface="CIDFont+F1"/>
              </a:rPr>
              <a:t>est l'ensemble des </a:t>
            </a:r>
            <a:r>
              <a:rPr lang="fr-FR" sz="2400" b="0" i="0" u="none" strike="noStrike" baseline="0" dirty="0">
                <a:solidFill>
                  <a:srgbClr val="000000"/>
                </a:solidFill>
                <a:latin typeface="CIDFont+F2"/>
              </a:rPr>
              <a:t>dispositifs formalisés et permanents </a:t>
            </a:r>
            <a:r>
              <a:rPr lang="fr-FR" sz="2400" b="0" i="0" u="none" strike="noStrike" baseline="0" dirty="0">
                <a:solidFill>
                  <a:srgbClr val="000000"/>
                </a:solidFill>
                <a:latin typeface="CIDFont+F1"/>
              </a:rPr>
              <a:t>ayant pour objet de </a:t>
            </a:r>
            <a:r>
              <a:rPr lang="fr-FR" sz="2400" b="0" i="0" u="none" strike="noStrike" baseline="0" dirty="0">
                <a:solidFill>
                  <a:srgbClr val="000000"/>
                </a:solidFill>
                <a:latin typeface="CIDFont+F2"/>
              </a:rPr>
              <a:t>maîtriser les risques afférents </a:t>
            </a:r>
            <a:r>
              <a:rPr lang="fr-FR" sz="2400" b="0" i="0" u="none" strike="noStrike" baseline="0" dirty="0">
                <a:solidFill>
                  <a:srgbClr val="000000"/>
                </a:solidFill>
                <a:latin typeface="CIDFont+F1"/>
              </a:rPr>
              <a:t>à la poursuite des </a:t>
            </a:r>
            <a:r>
              <a:rPr lang="fr-FR" sz="2400" b="0" i="0" u="none" strike="noStrike" baseline="0" dirty="0">
                <a:solidFill>
                  <a:srgbClr val="000000"/>
                </a:solidFill>
                <a:latin typeface="CIDFont+F2"/>
              </a:rPr>
              <a:t>objectifs de qualité des comptes</a:t>
            </a:r>
            <a:r>
              <a:rPr lang="fr-FR" sz="2400" b="0" i="0" u="none" strike="noStrike" baseline="0" dirty="0">
                <a:solidFill>
                  <a:srgbClr val="000000"/>
                </a:solidFill>
                <a:latin typeface="CIDFont+F1"/>
              </a:rPr>
              <a:t>, depuis le fait générateur d'une opération jusqu'à son dénouement comptable (</a:t>
            </a:r>
            <a:r>
              <a:rPr lang="fr-FR" sz="2400" b="0" i="1" u="none" strike="noStrike" baseline="0" dirty="0">
                <a:solidFill>
                  <a:srgbClr val="000000"/>
                </a:solidFill>
                <a:latin typeface="CIDFont+F1"/>
              </a:rPr>
              <a:t>respect des principes comptables, information fiable et pertinent</a:t>
            </a:r>
            <a:r>
              <a:rPr lang="fr-FR" sz="2400" b="0" i="0" u="none" strike="noStrike" baseline="0" dirty="0">
                <a:solidFill>
                  <a:srgbClr val="000000"/>
                </a:solidFill>
                <a:latin typeface="CIDFont+F1"/>
              </a:rPr>
              <a:t>e) .</a:t>
            </a:r>
          </a:p>
        </p:txBody>
      </p:sp>
    </p:spTree>
    <p:extLst>
      <p:ext uri="{BB962C8B-B14F-4D97-AF65-F5344CB8AC3E}">
        <p14:creationId xmlns:p14="http://schemas.microsoft.com/office/powerpoint/2010/main" val="1503856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FA41A57-7270-29B9-C4B7-0D717AE01203}"/>
              </a:ext>
            </a:extLst>
          </p:cNvPr>
          <p:cNvSpPr txBox="1"/>
          <p:nvPr/>
        </p:nvSpPr>
        <p:spPr>
          <a:xfrm>
            <a:off x="679939" y="885215"/>
            <a:ext cx="11019692" cy="5293757"/>
          </a:xfrm>
          <a:prstGeom prst="rect">
            <a:avLst/>
          </a:prstGeom>
          <a:noFill/>
        </p:spPr>
        <p:txBody>
          <a:bodyPr wrap="square">
            <a:spAutoFit/>
          </a:bodyPr>
          <a:lstStyle/>
          <a:p>
            <a:pPr algn="l"/>
            <a:r>
              <a:rPr lang="fr-FR" sz="3200" b="1" i="0" u="none" strike="noStrike" baseline="0" dirty="0">
                <a:solidFill>
                  <a:srgbClr val="7030A0"/>
                </a:solidFill>
                <a:latin typeface="CIDFont+F2"/>
              </a:rPr>
              <a:t>La GBCP</a:t>
            </a:r>
          </a:p>
          <a:p>
            <a:pPr algn="just"/>
            <a:r>
              <a:rPr lang="fr-FR" sz="2400" b="0" i="0" u="none" strike="noStrike" baseline="0" dirty="0">
                <a:solidFill>
                  <a:srgbClr val="1F487C"/>
                </a:solidFill>
                <a:latin typeface="CIDFont+F10"/>
              </a:rPr>
              <a:t> </a:t>
            </a:r>
            <a:r>
              <a:rPr lang="fr-FR" sz="2400" b="0" i="0" u="none" strike="noStrike" baseline="0" dirty="0">
                <a:solidFill>
                  <a:srgbClr val="1F487C"/>
                </a:solidFill>
                <a:latin typeface="CIDFont+F2"/>
              </a:rPr>
              <a:t>Cadre réglementaire</a:t>
            </a:r>
          </a:p>
          <a:p>
            <a:pPr algn="just"/>
            <a:r>
              <a:rPr lang="fr-FR" sz="2400" b="0" i="0" u="none" strike="noStrike" baseline="0" dirty="0">
                <a:solidFill>
                  <a:srgbClr val="000000"/>
                </a:solidFill>
                <a:latin typeface="CIDFont+F1"/>
              </a:rPr>
              <a:t>• Une </a:t>
            </a:r>
            <a:r>
              <a:rPr lang="fr-FR" sz="2400" b="0" i="0" u="none" strike="noStrike" baseline="0" dirty="0">
                <a:solidFill>
                  <a:srgbClr val="000000"/>
                </a:solidFill>
                <a:latin typeface="CIDFont+F2"/>
              </a:rPr>
              <a:t>obligation posée par le décret n° 2012-1246 du 7 novembre 2012 relatif à la gestion budgétaire et comptable publique (GBCP) </a:t>
            </a:r>
            <a:r>
              <a:rPr lang="fr-FR" sz="2400" b="0" i="0" u="none" strike="noStrike" baseline="0" dirty="0">
                <a:solidFill>
                  <a:srgbClr val="000000"/>
                </a:solidFill>
                <a:latin typeface="CIDFont+F1"/>
              </a:rPr>
              <a:t>: « Dans chaque organisme est mis en place un dispositif de contrôle interne budgétaire et comptable. </a:t>
            </a:r>
            <a:r>
              <a:rPr lang="fr-FR" sz="2400" dirty="0">
                <a:solidFill>
                  <a:srgbClr val="000000"/>
                </a:solidFill>
                <a:latin typeface="CIDFont+F12"/>
              </a:rPr>
              <a:t>Le dispositif de contrôle interne budgétaire fait l’objet d’une évaluation par l’autorité chargée du contrôle de l’organisme (…)</a:t>
            </a:r>
            <a:r>
              <a:rPr lang="fr-FR" sz="2400" b="0" i="0" u="none" strike="noStrike" baseline="0" dirty="0">
                <a:solidFill>
                  <a:srgbClr val="000000"/>
                </a:solidFill>
                <a:latin typeface="CIDFont+F1"/>
              </a:rPr>
              <a:t>» (article 215) ;</a:t>
            </a:r>
          </a:p>
          <a:p>
            <a:pPr algn="just"/>
            <a:r>
              <a:rPr lang="fr-FR" sz="2400" b="0" i="0" u="none" strike="noStrike" baseline="0" dirty="0">
                <a:solidFill>
                  <a:srgbClr val="000000"/>
                </a:solidFill>
                <a:latin typeface="CIDFont+F1"/>
              </a:rPr>
              <a:t>• Obligation s’appliquant à </a:t>
            </a:r>
            <a:r>
              <a:rPr lang="fr-FR" sz="2400" b="0" i="0" u="none" strike="noStrike" baseline="0" dirty="0">
                <a:solidFill>
                  <a:srgbClr val="000000"/>
                </a:solidFill>
                <a:latin typeface="CIDFont+F2"/>
              </a:rPr>
              <a:t>l’ensemble des organismes relevant du titre III du décret</a:t>
            </a:r>
            <a:r>
              <a:rPr lang="fr-FR" sz="2400" b="0" i="0" u="none" strike="noStrike" baseline="0" dirty="0">
                <a:solidFill>
                  <a:srgbClr val="000000"/>
                </a:solidFill>
                <a:latin typeface="CIDFont+F1"/>
              </a:rPr>
              <a:t>, qu’ils soient assujettis à la comptabilité budgétaire ou non </a:t>
            </a:r>
          </a:p>
          <a:p>
            <a:pPr algn="just"/>
            <a:r>
              <a:rPr lang="fr-FR" sz="2400" b="0" i="0" u="none" strike="noStrike" baseline="0" dirty="0">
                <a:solidFill>
                  <a:srgbClr val="000000"/>
                </a:solidFill>
                <a:latin typeface="CIDFont+F1"/>
              </a:rPr>
              <a:t>• Un cadre précisé dans l’arrêté du 17 décembre 2015 portant </a:t>
            </a:r>
            <a:r>
              <a:rPr lang="fr-FR" sz="2400" b="0" i="0" u="none" strike="noStrike" baseline="0" dirty="0">
                <a:solidFill>
                  <a:srgbClr val="000000"/>
                </a:solidFill>
                <a:latin typeface="CIDFont+F2"/>
              </a:rPr>
              <a:t>cadre de référence du contrôle budgétaire et du contrôle interne comptable </a:t>
            </a:r>
            <a:r>
              <a:rPr lang="fr-FR" sz="2400" dirty="0">
                <a:solidFill>
                  <a:srgbClr val="000000"/>
                </a:solidFill>
                <a:latin typeface="CIDFont+F1"/>
              </a:rPr>
              <a:t>(</a:t>
            </a:r>
            <a:r>
              <a:rPr lang="fr-FR" sz="2400" b="0" i="0" u="none" strike="noStrike" baseline="0" dirty="0">
                <a:solidFill>
                  <a:srgbClr val="000000"/>
                </a:solidFill>
                <a:latin typeface="CIDFont+F10"/>
              </a:rPr>
              <a:t> </a:t>
            </a:r>
            <a:r>
              <a:rPr lang="fr-FR" sz="2400" b="0" i="0" u="none" strike="noStrike" baseline="0" dirty="0">
                <a:solidFill>
                  <a:srgbClr val="000000"/>
                </a:solidFill>
                <a:latin typeface="CIDFont+F1"/>
              </a:rPr>
              <a:t>Définitions et objectifs</a:t>
            </a:r>
            <a:r>
              <a:rPr lang="fr-FR" sz="2400" dirty="0">
                <a:solidFill>
                  <a:srgbClr val="000000"/>
                </a:solidFill>
                <a:latin typeface="CIDFont+F1"/>
              </a:rPr>
              <a:t>,</a:t>
            </a:r>
            <a:r>
              <a:rPr lang="fr-FR" sz="2400" b="0" i="0" u="none" strike="noStrike" baseline="0" dirty="0">
                <a:solidFill>
                  <a:srgbClr val="000000"/>
                </a:solidFill>
                <a:latin typeface="CIDFont+F10"/>
              </a:rPr>
              <a:t> </a:t>
            </a:r>
            <a:r>
              <a:rPr lang="fr-FR" sz="2400" b="0" i="0" u="none" strike="noStrike" baseline="0" dirty="0">
                <a:solidFill>
                  <a:srgbClr val="000000"/>
                </a:solidFill>
                <a:latin typeface="CIDFont+F1"/>
              </a:rPr>
              <a:t>Acteurs,  Modalités de mise en </a:t>
            </a:r>
            <a:r>
              <a:rPr lang="fr-FR" sz="2400" b="0" i="0" u="none" strike="noStrike" baseline="0" dirty="0" err="1">
                <a:solidFill>
                  <a:srgbClr val="000000"/>
                </a:solidFill>
                <a:latin typeface="CIDFont+F1"/>
              </a:rPr>
              <a:t>oeuvre</a:t>
            </a:r>
            <a:r>
              <a:rPr lang="fr-FR" sz="2400" b="0" i="0" u="none" strike="noStrike" baseline="0" dirty="0">
                <a:solidFill>
                  <a:srgbClr val="000000"/>
                </a:solidFill>
                <a:latin typeface="CIDFont+F1"/>
              </a:rPr>
              <a:t> ; Évaluation des dispositifs de CIB et CIC, interne et externe.</a:t>
            </a:r>
          </a:p>
          <a:p>
            <a:pPr algn="l"/>
            <a:endParaRPr lang="fr-FR" dirty="0"/>
          </a:p>
        </p:txBody>
      </p:sp>
    </p:spTree>
    <p:extLst>
      <p:ext uri="{BB962C8B-B14F-4D97-AF65-F5344CB8AC3E}">
        <p14:creationId xmlns:p14="http://schemas.microsoft.com/office/powerpoint/2010/main" val="830294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780AB13-27DA-199B-DEE6-F55DC167439B}"/>
              </a:ext>
            </a:extLst>
          </p:cNvPr>
          <p:cNvSpPr txBox="1"/>
          <p:nvPr/>
        </p:nvSpPr>
        <p:spPr>
          <a:xfrm>
            <a:off x="615056" y="320350"/>
            <a:ext cx="6096000" cy="461665"/>
          </a:xfrm>
          <a:prstGeom prst="rect">
            <a:avLst/>
          </a:prstGeom>
          <a:noFill/>
        </p:spPr>
        <p:txBody>
          <a:bodyPr wrap="square">
            <a:spAutoFit/>
          </a:bodyPr>
          <a:lstStyle/>
          <a:p>
            <a:pPr algn="l"/>
            <a:r>
              <a:rPr lang="fr-FR" sz="2400" b="1" i="0" u="none" strike="noStrike" baseline="0" dirty="0">
                <a:solidFill>
                  <a:srgbClr val="7030A0"/>
                </a:solidFill>
                <a:latin typeface="CIDFont+F4"/>
              </a:rPr>
              <a:t>Critères de la qualité comptable</a:t>
            </a:r>
            <a:endParaRPr lang="fr-FR" sz="2400" b="1" dirty="0">
              <a:solidFill>
                <a:srgbClr val="7030A0"/>
              </a:solidFill>
            </a:endParaRPr>
          </a:p>
        </p:txBody>
      </p:sp>
      <p:pic>
        <p:nvPicPr>
          <p:cNvPr id="5" name="Image 4">
            <a:extLst>
              <a:ext uri="{FF2B5EF4-FFF2-40B4-BE49-F238E27FC236}">
                <a16:creationId xmlns:a16="http://schemas.microsoft.com/office/drawing/2014/main" id="{F3237BCA-E9F6-61B1-7556-85CD3365B551}"/>
              </a:ext>
            </a:extLst>
          </p:cNvPr>
          <p:cNvPicPr>
            <a:picLocks noChangeAspect="1"/>
          </p:cNvPicPr>
          <p:nvPr/>
        </p:nvPicPr>
        <p:blipFill>
          <a:blip r:embed="rId2"/>
          <a:stretch>
            <a:fillRect/>
          </a:stretch>
        </p:blipFill>
        <p:spPr>
          <a:xfrm>
            <a:off x="2378453" y="1312984"/>
            <a:ext cx="7612214" cy="5040000"/>
          </a:xfrm>
          <a:prstGeom prst="rect">
            <a:avLst/>
          </a:prstGeom>
        </p:spPr>
      </p:pic>
    </p:spTree>
    <p:extLst>
      <p:ext uri="{BB962C8B-B14F-4D97-AF65-F5344CB8AC3E}">
        <p14:creationId xmlns:p14="http://schemas.microsoft.com/office/powerpoint/2010/main" val="4162650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831DC15-C8CE-122D-C3B7-428510601A99}"/>
              </a:ext>
            </a:extLst>
          </p:cNvPr>
          <p:cNvSpPr txBox="1"/>
          <p:nvPr/>
        </p:nvSpPr>
        <p:spPr>
          <a:xfrm>
            <a:off x="250092" y="810886"/>
            <a:ext cx="11340124" cy="5632311"/>
          </a:xfrm>
          <a:prstGeom prst="rect">
            <a:avLst/>
          </a:prstGeom>
          <a:noFill/>
        </p:spPr>
        <p:txBody>
          <a:bodyPr wrap="square">
            <a:spAutoFit/>
          </a:bodyPr>
          <a:lstStyle/>
          <a:p>
            <a:pPr algn="l"/>
            <a:r>
              <a:rPr lang="fr-FR" sz="2400" b="1" i="0" u="none" strike="noStrike" baseline="0" dirty="0">
                <a:solidFill>
                  <a:srgbClr val="4F6228"/>
                </a:solidFill>
                <a:latin typeface="CIDFont+F4"/>
              </a:rPr>
              <a:t>Critère 1. La réalité</a:t>
            </a:r>
            <a:r>
              <a:rPr lang="fr-FR" sz="2400" b="0" i="0" u="none" strike="noStrike" baseline="0" dirty="0">
                <a:solidFill>
                  <a:srgbClr val="4F6228"/>
                </a:solidFill>
                <a:latin typeface="CIDFont+F4"/>
              </a:rPr>
              <a:t> </a:t>
            </a:r>
            <a:r>
              <a:rPr lang="fr-FR" sz="2400" b="0" i="0" u="none" strike="noStrike" baseline="0" dirty="0">
                <a:solidFill>
                  <a:srgbClr val="000000"/>
                </a:solidFill>
                <a:latin typeface="CIDFont+F3"/>
              </a:rPr>
              <a:t>: les éléments d'actif et de passif existent réellement et appartiennent bien à l'entité</a:t>
            </a:r>
          </a:p>
          <a:p>
            <a:pPr algn="l"/>
            <a:r>
              <a:rPr lang="fr-FR" sz="2400" b="0" i="0" u="none" strike="noStrike" baseline="0" dirty="0">
                <a:solidFill>
                  <a:srgbClr val="963735"/>
                </a:solidFill>
                <a:latin typeface="CIDFont+F6"/>
              </a:rPr>
              <a:t>Exemple de risque : Une immobilisation corporelle figurant à l'actif n’est en fait pas contrôlée par l’État</a:t>
            </a:r>
          </a:p>
          <a:p>
            <a:pPr algn="l"/>
            <a:r>
              <a:rPr lang="fr-FR" sz="2400" b="0" i="0" u="none" strike="noStrike" baseline="0" dirty="0">
                <a:solidFill>
                  <a:srgbClr val="4F6228"/>
                </a:solidFill>
                <a:latin typeface="CIDFont+F1"/>
              </a:rPr>
              <a:t>• </a:t>
            </a:r>
            <a:r>
              <a:rPr lang="fr-FR" sz="2400" b="1" i="0" u="none" strike="noStrike" baseline="0" dirty="0">
                <a:solidFill>
                  <a:srgbClr val="4F6228"/>
                </a:solidFill>
                <a:latin typeface="CIDFont+F4"/>
              </a:rPr>
              <a:t>Critère 2. La justification </a:t>
            </a:r>
            <a:r>
              <a:rPr lang="fr-FR" sz="2400" b="0" i="0" u="none" strike="noStrike" baseline="0" dirty="0">
                <a:solidFill>
                  <a:srgbClr val="000000"/>
                </a:solidFill>
                <a:latin typeface="CIDFont+F3"/>
              </a:rPr>
              <a:t>: tous les éléments enregistrés en comptabilité sont correctement justifiés par une pièce</a:t>
            </a:r>
          </a:p>
          <a:p>
            <a:pPr algn="l"/>
            <a:r>
              <a:rPr lang="fr-FR" sz="2400" b="0" i="0" u="none" strike="noStrike" baseline="0" dirty="0">
                <a:solidFill>
                  <a:srgbClr val="963735"/>
                </a:solidFill>
                <a:latin typeface="CIDFont+F6"/>
              </a:rPr>
              <a:t>Exemple de risque : Une opération n’est justifiée par aucune pièce</a:t>
            </a:r>
          </a:p>
          <a:p>
            <a:pPr algn="l"/>
            <a:r>
              <a:rPr lang="fr-FR" sz="2400" b="1" i="0" u="none" strike="noStrike" baseline="0" dirty="0">
                <a:solidFill>
                  <a:srgbClr val="4F6228"/>
                </a:solidFill>
                <a:latin typeface="CIDFont+F4"/>
              </a:rPr>
              <a:t>Critère 3. La présentation et la bonne information </a:t>
            </a:r>
            <a:r>
              <a:rPr lang="fr-FR" sz="2400" b="0" i="0" u="none" strike="noStrike" baseline="0" dirty="0">
                <a:solidFill>
                  <a:srgbClr val="000000"/>
                </a:solidFill>
                <a:latin typeface="CIDFont+F3"/>
              </a:rPr>
              <a:t>: les opérations sont enregistrées au bon poste conformément aux normes en vigueur</a:t>
            </a:r>
          </a:p>
          <a:p>
            <a:pPr algn="l"/>
            <a:r>
              <a:rPr lang="fr-FR" sz="2400" b="0" i="0" u="none" strike="noStrike" baseline="0" dirty="0">
                <a:solidFill>
                  <a:srgbClr val="963735"/>
                </a:solidFill>
                <a:latin typeface="CIDFont+F6"/>
              </a:rPr>
              <a:t>Exemples de risque : utilisation de documents comptables non conformes, mauvaise qualité des données du référentiel des tiers</a:t>
            </a:r>
          </a:p>
          <a:p>
            <a:pPr algn="l"/>
            <a:r>
              <a:rPr lang="fr-FR" sz="2400" b="1" dirty="0">
                <a:solidFill>
                  <a:srgbClr val="4F6228"/>
                </a:solidFill>
                <a:latin typeface="CIDFont+F4"/>
              </a:rPr>
              <a:t>Critère 4. L'exactitude </a:t>
            </a:r>
            <a:r>
              <a:rPr lang="fr-FR" sz="2400" b="0" i="0" u="none" strike="noStrike" baseline="0" dirty="0">
                <a:solidFill>
                  <a:srgbClr val="000000"/>
                </a:solidFill>
                <a:latin typeface="CIDFont+F3"/>
              </a:rPr>
              <a:t>: les actifs et les passifs de l'entité sont correctement évalués dans la comptabilité</a:t>
            </a:r>
          </a:p>
          <a:p>
            <a:pPr algn="l"/>
            <a:r>
              <a:rPr lang="fr-FR" sz="2400" b="0" i="0" u="none" strike="noStrike" baseline="0" dirty="0">
                <a:solidFill>
                  <a:srgbClr val="963735"/>
                </a:solidFill>
                <a:latin typeface="CIDFont+F6"/>
              </a:rPr>
              <a:t>Exemple de risque : liquidation incorrecte amenant l’administration à payer plus que la facture d’un fournisseur</a:t>
            </a:r>
            <a:endParaRPr lang="fr-FR" sz="2400" dirty="0"/>
          </a:p>
        </p:txBody>
      </p:sp>
    </p:spTree>
    <p:extLst>
      <p:ext uri="{BB962C8B-B14F-4D97-AF65-F5344CB8AC3E}">
        <p14:creationId xmlns:p14="http://schemas.microsoft.com/office/powerpoint/2010/main" val="2200437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18A725-8966-972A-27FC-B05EA4DF490E}"/>
              </a:ext>
            </a:extLst>
          </p:cNvPr>
          <p:cNvSpPr>
            <a:spLocks noGrp="1"/>
          </p:cNvSpPr>
          <p:nvPr>
            <p:ph type="ctrTitle"/>
          </p:nvPr>
        </p:nvSpPr>
        <p:spPr>
          <a:xfrm>
            <a:off x="179754" y="1122363"/>
            <a:ext cx="11652738" cy="5215914"/>
          </a:xfrm>
        </p:spPr>
        <p:txBody>
          <a:bodyPr>
            <a:noAutofit/>
          </a:bodyPr>
          <a:lstStyle/>
          <a:p>
            <a:pPr algn="l"/>
            <a:r>
              <a:rPr lang="fr-FR" sz="2400" b="1" i="0" u="none" strike="noStrike" baseline="0" dirty="0">
                <a:solidFill>
                  <a:srgbClr val="4F6228"/>
                </a:solidFill>
                <a:latin typeface="CIDFont+F4"/>
              </a:rPr>
              <a:t>Critère 5. La totalité </a:t>
            </a:r>
            <a:r>
              <a:rPr lang="fr-FR" sz="2400" b="0" i="0" u="none" strike="noStrike" baseline="0" dirty="0">
                <a:solidFill>
                  <a:srgbClr val="000000"/>
                </a:solidFill>
                <a:latin typeface="CIDFont+F3"/>
              </a:rPr>
              <a:t>: Tous les droits et obligations sont enregistrés</a:t>
            </a:r>
            <a:br>
              <a:rPr lang="fr-FR" sz="2400" b="0" i="0" u="none" strike="noStrike" baseline="0" dirty="0">
                <a:solidFill>
                  <a:srgbClr val="000000"/>
                </a:solidFill>
                <a:latin typeface="CIDFont+F3"/>
              </a:rPr>
            </a:br>
            <a:r>
              <a:rPr lang="fr-FR" sz="2400" b="0" i="0" u="none" strike="noStrike" baseline="0" dirty="0">
                <a:solidFill>
                  <a:srgbClr val="963735"/>
                </a:solidFill>
                <a:latin typeface="CIDFont+F6"/>
              </a:rPr>
              <a:t>Exemple de risque : Absence d’enregistrement d’un engagement (comptabilité des engagements non exhaustive).</a:t>
            </a:r>
            <a:br>
              <a:rPr lang="fr-FR" sz="2400" b="0" i="0" u="none" strike="noStrike" baseline="0" dirty="0">
                <a:solidFill>
                  <a:srgbClr val="963735"/>
                </a:solidFill>
                <a:latin typeface="CIDFont+F6"/>
              </a:rPr>
            </a:br>
            <a:r>
              <a:rPr lang="fr-FR" sz="2400" b="1" dirty="0">
                <a:solidFill>
                  <a:srgbClr val="4F6228"/>
                </a:solidFill>
                <a:latin typeface="CIDFont+F4"/>
              </a:rPr>
              <a:t>Critère 6. La non-contraction </a:t>
            </a:r>
            <a:r>
              <a:rPr lang="fr-FR" sz="2400" b="0" i="0" u="none" strike="noStrike" baseline="0" dirty="0">
                <a:solidFill>
                  <a:srgbClr val="000000"/>
                </a:solidFill>
                <a:latin typeface="CIDFont+F3"/>
              </a:rPr>
              <a:t>: Les droits et obligations de l’entité sont enregistrés sans contraction possible</a:t>
            </a:r>
            <a:br>
              <a:rPr lang="fr-FR" sz="2400" b="0" i="0" u="none" strike="noStrike" baseline="0" dirty="0">
                <a:solidFill>
                  <a:srgbClr val="000000"/>
                </a:solidFill>
                <a:latin typeface="CIDFont+F3"/>
              </a:rPr>
            </a:br>
            <a:r>
              <a:rPr lang="fr-FR" sz="2400" b="0" i="0" u="none" strike="noStrike" baseline="0" dirty="0">
                <a:solidFill>
                  <a:srgbClr val="963735"/>
                </a:solidFill>
                <a:latin typeface="CIDFont+F6"/>
              </a:rPr>
              <a:t>Exemple de risque : Une commande de bien à un tiers qui est par ailleurs redevable d’une</a:t>
            </a:r>
            <a:br>
              <a:rPr lang="fr-FR" sz="2400" b="0" i="0" u="none" strike="noStrike" baseline="0" dirty="0">
                <a:solidFill>
                  <a:srgbClr val="963735"/>
                </a:solidFill>
                <a:latin typeface="CIDFont+F6"/>
              </a:rPr>
            </a:br>
            <a:r>
              <a:rPr lang="fr-FR" sz="2400" b="0" i="0" u="none" strike="noStrike" baseline="0" dirty="0">
                <a:solidFill>
                  <a:srgbClr val="963735"/>
                </a:solidFill>
                <a:latin typeface="CIDFont+F6"/>
              </a:rPr>
              <a:t>imposition aboutit à une seule opération comptable</a:t>
            </a:r>
            <a:br>
              <a:rPr lang="fr-FR" sz="2400" b="0" i="0" u="none" strike="noStrike" baseline="0" dirty="0">
                <a:solidFill>
                  <a:srgbClr val="963735"/>
                </a:solidFill>
                <a:latin typeface="CIDFont+F6"/>
              </a:rPr>
            </a:br>
            <a:r>
              <a:rPr lang="fr-FR" sz="2400" b="1" dirty="0">
                <a:solidFill>
                  <a:srgbClr val="4F6228"/>
                </a:solidFill>
                <a:latin typeface="CIDFont+F4"/>
              </a:rPr>
              <a:t>Critère 7. L’imputation</a:t>
            </a:r>
            <a:r>
              <a:rPr lang="fr-FR" sz="2400" b="0" i="0" u="none" strike="noStrike" baseline="0" dirty="0">
                <a:solidFill>
                  <a:srgbClr val="000000"/>
                </a:solidFill>
                <a:latin typeface="CIDFont+F3"/>
              </a:rPr>
              <a:t>: Les droits et obligations de l’entité sont imputés conformément au plan comptable</a:t>
            </a:r>
            <a:br>
              <a:rPr lang="fr-FR" sz="2400" b="0" i="0" u="none" strike="noStrike" baseline="0" dirty="0">
                <a:solidFill>
                  <a:srgbClr val="000000"/>
                </a:solidFill>
                <a:latin typeface="CIDFont+F3"/>
              </a:rPr>
            </a:br>
            <a:r>
              <a:rPr lang="fr-FR" sz="2400" b="0" i="0" u="none" strike="noStrike" baseline="0" dirty="0">
                <a:solidFill>
                  <a:srgbClr val="963735"/>
                </a:solidFill>
                <a:latin typeface="CIDFont+F6"/>
              </a:rPr>
              <a:t>Exemple de risque : Une charge est enregistrée dans un compte d’immobilisation</a:t>
            </a:r>
            <a:br>
              <a:rPr lang="fr-FR" sz="2400" b="0" i="0" u="none" strike="noStrike" baseline="0" dirty="0">
                <a:solidFill>
                  <a:srgbClr val="963735"/>
                </a:solidFill>
                <a:latin typeface="CIDFont+F6"/>
              </a:rPr>
            </a:br>
            <a:r>
              <a:rPr lang="fr-FR" sz="2400" b="1" dirty="0">
                <a:solidFill>
                  <a:srgbClr val="4F6228"/>
                </a:solidFill>
                <a:latin typeface="CIDFont+F4"/>
              </a:rPr>
              <a:t>Critère 8. Rattachement à la bonne période comptable </a:t>
            </a:r>
            <a:r>
              <a:rPr lang="fr-FR" sz="2400" b="0" i="0" u="none" strike="noStrike" baseline="0" dirty="0">
                <a:solidFill>
                  <a:srgbClr val="000000"/>
                </a:solidFill>
                <a:latin typeface="CIDFont+F3"/>
              </a:rPr>
              <a:t>: L’enregistrement comptable des opérations est définitif</a:t>
            </a:r>
            <a:br>
              <a:rPr lang="fr-FR" sz="2400" b="0" i="0" u="none" strike="noStrike" baseline="0" dirty="0">
                <a:solidFill>
                  <a:srgbClr val="000000"/>
                </a:solidFill>
                <a:latin typeface="CIDFont+F3"/>
              </a:rPr>
            </a:br>
            <a:r>
              <a:rPr lang="fr-FR" sz="2400" b="0" i="0" u="none" strike="noStrike" baseline="0" dirty="0">
                <a:solidFill>
                  <a:srgbClr val="963735"/>
                </a:solidFill>
                <a:latin typeface="CIDFont+F6"/>
              </a:rPr>
              <a:t>Exemple de risque : la certification d’un service fait n’est pas enregistrée dans les meilleurs délais.</a:t>
            </a:r>
            <a:endParaRPr lang="fr-FR" sz="2400" dirty="0"/>
          </a:p>
        </p:txBody>
      </p:sp>
    </p:spTree>
    <p:extLst>
      <p:ext uri="{BB962C8B-B14F-4D97-AF65-F5344CB8AC3E}">
        <p14:creationId xmlns:p14="http://schemas.microsoft.com/office/powerpoint/2010/main" val="17227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D2E107-7DC5-DD93-4D27-3B1A8BDDEE2E}"/>
              </a:ext>
            </a:extLst>
          </p:cNvPr>
          <p:cNvSpPr txBox="1"/>
          <p:nvPr/>
        </p:nvSpPr>
        <p:spPr>
          <a:xfrm>
            <a:off x="750276" y="1351508"/>
            <a:ext cx="10879015" cy="3785652"/>
          </a:xfrm>
          <a:prstGeom prst="rect">
            <a:avLst/>
          </a:prstGeom>
          <a:noFill/>
        </p:spPr>
        <p:txBody>
          <a:bodyPr wrap="square">
            <a:spAutoFit/>
          </a:bodyPr>
          <a:lstStyle/>
          <a:p>
            <a:pPr algn="l"/>
            <a:r>
              <a:rPr lang="fr-FR" sz="2400" b="1" dirty="0">
                <a:solidFill>
                  <a:srgbClr val="4F6228"/>
                </a:solidFill>
                <a:latin typeface="CIDFont+F4"/>
              </a:rPr>
              <a:t>Critère 9. Rattachement au bon exercice </a:t>
            </a:r>
            <a:r>
              <a:rPr lang="fr-FR" sz="2400" b="0" i="0" u="none" strike="noStrike" baseline="0" dirty="0">
                <a:solidFill>
                  <a:srgbClr val="000000"/>
                </a:solidFill>
                <a:latin typeface="CIDFont+F3"/>
              </a:rPr>
              <a:t>: L’enregistrement comptable des opérations</a:t>
            </a:r>
          </a:p>
          <a:p>
            <a:pPr algn="l"/>
            <a:r>
              <a:rPr lang="fr-FR" sz="2400" b="0" i="0" u="none" strike="noStrike" baseline="0" dirty="0">
                <a:solidFill>
                  <a:srgbClr val="000000"/>
                </a:solidFill>
                <a:latin typeface="CIDFont+F3"/>
              </a:rPr>
              <a:t>concerne le bon exercice</a:t>
            </a:r>
          </a:p>
          <a:p>
            <a:pPr algn="l"/>
            <a:r>
              <a:rPr lang="fr-FR" sz="2400" b="0" i="0" u="none" strike="noStrike" baseline="0" dirty="0">
                <a:solidFill>
                  <a:srgbClr val="963735"/>
                </a:solidFill>
                <a:latin typeface="CIDFont+F6"/>
              </a:rPr>
              <a:t>Exemple de risque : En fin d’exercice, les charges engagées en N et pour lesquelles le service fait a été enregistrées en N+1</a:t>
            </a:r>
          </a:p>
          <a:p>
            <a:pPr algn="l"/>
            <a:endParaRPr lang="fr-FR" sz="2400" dirty="0">
              <a:solidFill>
                <a:srgbClr val="963735"/>
              </a:solidFill>
              <a:latin typeface="CIDFont+F6"/>
            </a:endParaRPr>
          </a:p>
          <a:p>
            <a:pPr algn="l"/>
            <a:r>
              <a:rPr lang="fr-FR" sz="2400" b="1" i="0" u="none" strike="noStrike" baseline="0" dirty="0">
                <a:solidFill>
                  <a:srgbClr val="4F6228"/>
                </a:solidFill>
                <a:latin typeface="CIDFont+F4"/>
              </a:rPr>
              <a:t>Critère 10. La sincérité </a:t>
            </a:r>
            <a:r>
              <a:rPr lang="fr-FR" sz="2400" b="0" i="0" u="none" strike="noStrike" baseline="0" dirty="0">
                <a:solidFill>
                  <a:srgbClr val="000000"/>
                </a:solidFill>
                <a:latin typeface="CIDFont+F3"/>
              </a:rPr>
              <a:t>: application sincère des règles afin de retranscrire en comptabilité le plus justement possible les droits et obligations actuels, à venir ou éventuels de l’entité.</a:t>
            </a:r>
          </a:p>
          <a:p>
            <a:pPr algn="l"/>
            <a:r>
              <a:rPr lang="fr-FR" sz="2400" b="0" i="0" u="none" strike="noStrike" baseline="0" dirty="0">
                <a:solidFill>
                  <a:srgbClr val="963735"/>
                </a:solidFill>
                <a:latin typeface="CIDFont+F6"/>
              </a:rPr>
              <a:t>Exemple de risque : Le montant des écritures de provision n’est pas évalué au cas par cas.</a:t>
            </a:r>
            <a:endParaRPr lang="fr-FR" sz="2400" dirty="0"/>
          </a:p>
        </p:txBody>
      </p:sp>
    </p:spTree>
    <p:extLst>
      <p:ext uri="{BB962C8B-B14F-4D97-AF65-F5344CB8AC3E}">
        <p14:creationId xmlns:p14="http://schemas.microsoft.com/office/powerpoint/2010/main" val="353514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0E6B8C8-32F4-2023-3164-17AFF73ADE89}"/>
              </a:ext>
            </a:extLst>
          </p:cNvPr>
          <p:cNvSpPr txBox="1"/>
          <p:nvPr/>
        </p:nvSpPr>
        <p:spPr>
          <a:xfrm>
            <a:off x="328246" y="2071898"/>
            <a:ext cx="11738708" cy="4401205"/>
          </a:xfrm>
          <a:prstGeom prst="rect">
            <a:avLst/>
          </a:prstGeom>
          <a:noFill/>
        </p:spPr>
        <p:txBody>
          <a:bodyPr wrap="square">
            <a:spAutoFit/>
          </a:bodyPr>
          <a:lstStyle/>
          <a:p>
            <a:pPr algn="l"/>
            <a:r>
              <a:rPr lang="fr-FR" sz="4000" b="1" i="0" u="none" strike="noStrike" baseline="0" dirty="0">
                <a:solidFill>
                  <a:srgbClr val="7030A0"/>
                </a:solidFill>
                <a:latin typeface="CIDFont+F2"/>
              </a:rPr>
              <a:t>Le contrôle interne comptable : concepts de base</a:t>
            </a:r>
          </a:p>
          <a:p>
            <a:pPr algn="l"/>
            <a:endParaRPr lang="fr-FR" sz="4000" b="1" i="0" u="none" strike="noStrike" baseline="0" dirty="0">
              <a:solidFill>
                <a:srgbClr val="7030A0"/>
              </a:solidFill>
              <a:latin typeface="CIDFont+F2"/>
            </a:endParaRPr>
          </a:p>
          <a:p>
            <a:pPr marL="571500" indent="-571500" algn="l">
              <a:buFontTx/>
              <a:buChar char="-"/>
            </a:pPr>
            <a:r>
              <a:rPr lang="fr-FR" sz="4000" b="0" i="0" u="none" strike="noStrike" baseline="0" dirty="0">
                <a:solidFill>
                  <a:srgbClr val="B7014B"/>
                </a:solidFill>
                <a:latin typeface="CIDFont+F2"/>
              </a:rPr>
              <a:t>Définition et périmètre du contrôle interne</a:t>
            </a:r>
            <a:r>
              <a:rPr lang="fr-FR" sz="4000" dirty="0">
                <a:solidFill>
                  <a:srgbClr val="B7014B"/>
                </a:solidFill>
                <a:latin typeface="CIDFont+F2"/>
              </a:rPr>
              <a:t> </a:t>
            </a:r>
            <a:r>
              <a:rPr lang="fr-FR" sz="4000" b="0" i="0" u="none" strike="noStrike" baseline="0" dirty="0">
                <a:solidFill>
                  <a:srgbClr val="B7014B"/>
                </a:solidFill>
                <a:latin typeface="CIDFont+F2"/>
              </a:rPr>
              <a:t>comptable</a:t>
            </a:r>
          </a:p>
          <a:p>
            <a:pPr algn="l"/>
            <a:endParaRPr lang="fr-FR" sz="4000" b="0" i="0" u="none" strike="noStrike" baseline="0" dirty="0">
              <a:solidFill>
                <a:srgbClr val="B7014B"/>
              </a:solidFill>
              <a:latin typeface="CIDFont+F2"/>
            </a:endParaRPr>
          </a:p>
          <a:p>
            <a:pPr algn="l"/>
            <a:r>
              <a:rPr lang="fr-FR" sz="4000" b="0" i="0" u="none" strike="noStrike" baseline="0" dirty="0">
                <a:solidFill>
                  <a:srgbClr val="B7014B"/>
                </a:solidFill>
                <a:latin typeface="CIDFont+F2"/>
              </a:rPr>
              <a:t>- Principales caractéristiques du dispositif du contrôle interne</a:t>
            </a:r>
            <a:endParaRPr lang="fr-FR" sz="4000" dirty="0"/>
          </a:p>
        </p:txBody>
      </p:sp>
    </p:spTree>
    <p:extLst>
      <p:ext uri="{BB962C8B-B14F-4D97-AF65-F5344CB8AC3E}">
        <p14:creationId xmlns:p14="http://schemas.microsoft.com/office/powerpoint/2010/main" val="349758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3E43EC2-99C7-A9A1-4C4A-64F1F8BABF35}"/>
              </a:ext>
            </a:extLst>
          </p:cNvPr>
          <p:cNvSpPr txBox="1"/>
          <p:nvPr/>
        </p:nvSpPr>
        <p:spPr>
          <a:xfrm>
            <a:off x="2079068" y="1379385"/>
            <a:ext cx="9503508" cy="3046988"/>
          </a:xfrm>
          <a:prstGeom prst="rect">
            <a:avLst/>
          </a:prstGeom>
          <a:noFill/>
        </p:spPr>
        <p:txBody>
          <a:bodyPr wrap="square">
            <a:spAutoFit/>
          </a:bodyPr>
          <a:lstStyle/>
          <a:p>
            <a:pPr algn="l"/>
            <a:r>
              <a:rPr lang="fr-FR" sz="2400" b="1" i="0" u="none" strike="noStrike" baseline="0" dirty="0">
                <a:solidFill>
                  <a:srgbClr val="FF0000"/>
                </a:solidFill>
                <a:latin typeface="CIDFont+F6"/>
              </a:rPr>
              <a:t>C’est quoi exactement le contrôle interne comptable (CIC)?</a:t>
            </a:r>
          </a:p>
          <a:p>
            <a:pPr algn="l"/>
            <a:r>
              <a:rPr lang="fr-FR" sz="2400" b="0" i="0" u="none" strike="noStrike" baseline="0" dirty="0">
                <a:solidFill>
                  <a:srgbClr val="000000"/>
                </a:solidFill>
                <a:latin typeface="CIDFont+F3"/>
              </a:rPr>
              <a:t>Le contrôle interne comptable est un sous ensemble du contrôle interne qui vise pour l’état à maîtriser le fonctionnement des activités financières. Dans cette perspective, le CIC contribue à s’assurer de la qualité comptable de la comptabilité générale.</a:t>
            </a:r>
          </a:p>
          <a:p>
            <a:pPr algn="l"/>
            <a:r>
              <a:rPr lang="fr-FR" sz="2400" b="0" i="0" u="none" strike="noStrike" baseline="0" dirty="0">
                <a:solidFill>
                  <a:srgbClr val="000000"/>
                </a:solidFill>
                <a:latin typeface="CIDFont+F3"/>
              </a:rPr>
              <a:t>Le CIC vise à s’assurer « qu’à chaque étape, pour chaque acteur mais également pour chaque opération ayant un impact comptable, les risques de non-respect des critères de qualité comptable sont maîtrisés.</a:t>
            </a:r>
            <a:endParaRPr lang="fr-FR" sz="2400" dirty="0"/>
          </a:p>
        </p:txBody>
      </p:sp>
      <p:pic>
        <p:nvPicPr>
          <p:cNvPr id="5" name="Image 4">
            <a:extLst>
              <a:ext uri="{FF2B5EF4-FFF2-40B4-BE49-F238E27FC236}">
                <a16:creationId xmlns:a16="http://schemas.microsoft.com/office/drawing/2014/main" id="{37CDD1FF-9623-61BE-750F-23218D7A982A}"/>
              </a:ext>
            </a:extLst>
          </p:cNvPr>
          <p:cNvPicPr>
            <a:picLocks noChangeAspect="1"/>
          </p:cNvPicPr>
          <p:nvPr/>
        </p:nvPicPr>
        <p:blipFill>
          <a:blip r:embed="rId2"/>
          <a:stretch>
            <a:fillRect/>
          </a:stretch>
        </p:blipFill>
        <p:spPr>
          <a:xfrm>
            <a:off x="609424" y="667996"/>
            <a:ext cx="1438382" cy="1422779"/>
          </a:xfrm>
          <a:prstGeom prst="rect">
            <a:avLst/>
          </a:prstGeom>
        </p:spPr>
      </p:pic>
    </p:spTree>
    <p:extLst>
      <p:ext uri="{BB962C8B-B14F-4D97-AF65-F5344CB8AC3E}">
        <p14:creationId xmlns:p14="http://schemas.microsoft.com/office/powerpoint/2010/main" val="3544289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1336CDF-5C59-0667-ACB8-B549379F9584}"/>
              </a:ext>
            </a:extLst>
          </p:cNvPr>
          <p:cNvSpPr txBox="1"/>
          <p:nvPr/>
        </p:nvSpPr>
        <p:spPr>
          <a:xfrm>
            <a:off x="672123" y="320457"/>
            <a:ext cx="10503877" cy="2246769"/>
          </a:xfrm>
          <a:prstGeom prst="rect">
            <a:avLst/>
          </a:prstGeom>
          <a:noFill/>
        </p:spPr>
        <p:txBody>
          <a:bodyPr wrap="square">
            <a:spAutoFit/>
          </a:bodyPr>
          <a:lstStyle/>
          <a:p>
            <a:pPr algn="l"/>
            <a:r>
              <a:rPr lang="fr-FR" sz="2800" b="0" i="0" u="none" strike="noStrike" baseline="0" dirty="0">
                <a:solidFill>
                  <a:srgbClr val="FF0000"/>
                </a:solidFill>
                <a:latin typeface="CIDFont+F4"/>
              </a:rPr>
              <a:t>Quel est le périmètre du contrôle interne ?</a:t>
            </a:r>
          </a:p>
          <a:p>
            <a:pPr algn="l"/>
            <a:r>
              <a:rPr lang="fr-FR" sz="2800" b="0" i="0" u="none" strike="noStrike" baseline="0" dirty="0">
                <a:solidFill>
                  <a:srgbClr val="000000"/>
                </a:solidFill>
                <a:latin typeface="CIDFont+F3"/>
              </a:rPr>
              <a:t>Le contrôle interne comptable s’appuie sur une approche par processus et sous-processus, regroupés en cycles et déclinés en procédures puis en tâches, et ce, indépendamment de l’organisation des services afin d’être transposable d’une entité à une autre.</a:t>
            </a:r>
            <a:endParaRPr lang="fr-FR" sz="2800" dirty="0"/>
          </a:p>
        </p:txBody>
      </p:sp>
      <p:pic>
        <p:nvPicPr>
          <p:cNvPr id="5" name="Image 4">
            <a:extLst>
              <a:ext uri="{FF2B5EF4-FFF2-40B4-BE49-F238E27FC236}">
                <a16:creationId xmlns:a16="http://schemas.microsoft.com/office/drawing/2014/main" id="{3BC20730-35F2-1CAD-0803-D3419AF539C0}"/>
              </a:ext>
            </a:extLst>
          </p:cNvPr>
          <p:cNvPicPr>
            <a:picLocks noChangeAspect="1"/>
          </p:cNvPicPr>
          <p:nvPr/>
        </p:nvPicPr>
        <p:blipFill>
          <a:blip r:embed="rId2"/>
          <a:stretch>
            <a:fillRect/>
          </a:stretch>
        </p:blipFill>
        <p:spPr>
          <a:xfrm>
            <a:off x="4979254" y="4459410"/>
            <a:ext cx="5948045" cy="1800000"/>
          </a:xfrm>
          <a:prstGeom prst="rect">
            <a:avLst/>
          </a:prstGeom>
        </p:spPr>
      </p:pic>
      <p:pic>
        <p:nvPicPr>
          <p:cNvPr id="7" name="Image 6">
            <a:extLst>
              <a:ext uri="{FF2B5EF4-FFF2-40B4-BE49-F238E27FC236}">
                <a16:creationId xmlns:a16="http://schemas.microsoft.com/office/drawing/2014/main" id="{8FF394D2-EE14-B61D-9DBA-CCD9398DCB1A}"/>
              </a:ext>
            </a:extLst>
          </p:cNvPr>
          <p:cNvPicPr>
            <a:picLocks noChangeAspect="1"/>
          </p:cNvPicPr>
          <p:nvPr/>
        </p:nvPicPr>
        <p:blipFill>
          <a:blip r:embed="rId3"/>
          <a:stretch>
            <a:fillRect/>
          </a:stretch>
        </p:blipFill>
        <p:spPr>
          <a:xfrm>
            <a:off x="4151446" y="3165231"/>
            <a:ext cx="2932914" cy="2880000"/>
          </a:xfrm>
          <a:prstGeom prst="rect">
            <a:avLst/>
          </a:prstGeom>
        </p:spPr>
      </p:pic>
    </p:spTree>
    <p:extLst>
      <p:ext uri="{BB962C8B-B14F-4D97-AF65-F5344CB8AC3E}">
        <p14:creationId xmlns:p14="http://schemas.microsoft.com/office/powerpoint/2010/main" val="3211468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031410A-A477-66C0-23F1-2974561D841E}"/>
              </a:ext>
            </a:extLst>
          </p:cNvPr>
          <p:cNvSpPr txBox="1"/>
          <p:nvPr/>
        </p:nvSpPr>
        <p:spPr>
          <a:xfrm>
            <a:off x="804985" y="624431"/>
            <a:ext cx="10519507" cy="1754326"/>
          </a:xfrm>
          <a:prstGeom prst="rect">
            <a:avLst/>
          </a:prstGeom>
          <a:noFill/>
        </p:spPr>
        <p:txBody>
          <a:bodyPr wrap="square">
            <a:spAutoFit/>
          </a:bodyPr>
          <a:lstStyle/>
          <a:p>
            <a:pPr algn="l"/>
            <a:r>
              <a:rPr lang="fr-FR" sz="3600" b="1" i="0" u="none" strike="noStrike" baseline="0" dirty="0">
                <a:solidFill>
                  <a:srgbClr val="31869D"/>
                </a:solidFill>
                <a:latin typeface="CIDFont+F7"/>
              </a:rPr>
              <a:t>Le dispositif du contrôle interne comptable s'articule avec la notion de « processus comptable »</a:t>
            </a:r>
            <a:r>
              <a:rPr lang="fr-FR" sz="3600" b="1" i="0" u="none" strike="noStrike" baseline="0" dirty="0">
                <a:solidFill>
                  <a:srgbClr val="31869D"/>
                </a:solidFill>
                <a:latin typeface="CIDFont+F2"/>
              </a:rPr>
              <a:t>. (exemple : sur  rémunération)</a:t>
            </a:r>
          </a:p>
        </p:txBody>
      </p:sp>
      <p:pic>
        <p:nvPicPr>
          <p:cNvPr id="5" name="Image 4">
            <a:extLst>
              <a:ext uri="{FF2B5EF4-FFF2-40B4-BE49-F238E27FC236}">
                <a16:creationId xmlns:a16="http://schemas.microsoft.com/office/drawing/2014/main" id="{30966167-FFC1-4174-DF94-63F41D77A0FF}"/>
              </a:ext>
            </a:extLst>
          </p:cNvPr>
          <p:cNvPicPr>
            <a:picLocks noChangeAspect="1"/>
          </p:cNvPicPr>
          <p:nvPr/>
        </p:nvPicPr>
        <p:blipFill>
          <a:blip r:embed="rId2"/>
          <a:stretch>
            <a:fillRect/>
          </a:stretch>
        </p:blipFill>
        <p:spPr>
          <a:xfrm>
            <a:off x="4034308" y="2378757"/>
            <a:ext cx="4808854" cy="3960000"/>
          </a:xfrm>
          <a:prstGeom prst="rect">
            <a:avLst/>
          </a:prstGeom>
        </p:spPr>
      </p:pic>
    </p:spTree>
    <p:extLst>
      <p:ext uri="{BB962C8B-B14F-4D97-AF65-F5344CB8AC3E}">
        <p14:creationId xmlns:p14="http://schemas.microsoft.com/office/powerpoint/2010/main" val="2967571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692D662-A8CA-7A90-A2B9-D51DCDC54A44}"/>
              </a:ext>
            </a:extLst>
          </p:cNvPr>
          <p:cNvSpPr txBox="1"/>
          <p:nvPr/>
        </p:nvSpPr>
        <p:spPr>
          <a:xfrm>
            <a:off x="976923" y="417119"/>
            <a:ext cx="10902461" cy="584775"/>
          </a:xfrm>
          <a:prstGeom prst="rect">
            <a:avLst/>
          </a:prstGeom>
          <a:noFill/>
        </p:spPr>
        <p:txBody>
          <a:bodyPr wrap="square">
            <a:spAutoFit/>
          </a:bodyPr>
          <a:lstStyle/>
          <a:p>
            <a:r>
              <a:rPr lang="fr-FR" sz="3200" b="1" i="0" u="none" strike="noStrike" baseline="0" dirty="0">
                <a:solidFill>
                  <a:srgbClr val="31869D"/>
                </a:solidFill>
                <a:latin typeface="CIDFont+F7"/>
              </a:rPr>
              <a:t>Un dispositif fonctionnel décliné à différents niveaux</a:t>
            </a:r>
            <a:endParaRPr lang="fr-FR" sz="3200" b="1" dirty="0"/>
          </a:p>
        </p:txBody>
      </p:sp>
      <p:sp>
        <p:nvSpPr>
          <p:cNvPr id="5" name="ZoneTexte 4">
            <a:extLst>
              <a:ext uri="{FF2B5EF4-FFF2-40B4-BE49-F238E27FC236}">
                <a16:creationId xmlns:a16="http://schemas.microsoft.com/office/drawing/2014/main" id="{3B847FE4-38AE-200C-E457-28764C9E55BE}"/>
              </a:ext>
            </a:extLst>
          </p:cNvPr>
          <p:cNvSpPr txBox="1"/>
          <p:nvPr/>
        </p:nvSpPr>
        <p:spPr>
          <a:xfrm>
            <a:off x="976924" y="1430553"/>
            <a:ext cx="10230338" cy="3046988"/>
          </a:xfrm>
          <a:prstGeom prst="rect">
            <a:avLst/>
          </a:prstGeom>
          <a:noFill/>
        </p:spPr>
        <p:txBody>
          <a:bodyPr wrap="square">
            <a:spAutoFit/>
          </a:bodyPr>
          <a:lstStyle/>
          <a:p>
            <a:pPr algn="l"/>
            <a:r>
              <a:rPr lang="fr-FR" sz="2400" b="1" i="0" u="none" strike="noStrike" baseline="0" dirty="0">
                <a:solidFill>
                  <a:srgbClr val="00B150"/>
                </a:solidFill>
                <a:latin typeface="CIDFont+F8"/>
              </a:rPr>
              <a:t>Le contrôle interne comptable de premier niveau </a:t>
            </a:r>
            <a:r>
              <a:rPr lang="fr-FR" sz="2400" b="0" i="0" u="none" strike="noStrike" baseline="0" dirty="0">
                <a:solidFill>
                  <a:srgbClr val="231F20"/>
                </a:solidFill>
                <a:latin typeface="CIDFont+F9"/>
              </a:rPr>
              <a:t>Il regroupe l’ensemble des contrôles réalisés au sein d’un service par les acteurs directs (personnes à qui sont</a:t>
            </a:r>
            <a:r>
              <a:rPr lang="fr-FR" sz="2400" dirty="0">
                <a:solidFill>
                  <a:srgbClr val="231F20"/>
                </a:solidFill>
                <a:latin typeface="CIDFont+F9"/>
              </a:rPr>
              <a:t> </a:t>
            </a:r>
            <a:r>
              <a:rPr lang="fr-FR" sz="2400" b="0" i="0" u="none" strike="noStrike" baseline="0" dirty="0">
                <a:solidFill>
                  <a:srgbClr val="231F20"/>
                </a:solidFill>
                <a:latin typeface="CIDFont+F9"/>
              </a:rPr>
              <a:t>attribuées des fonctions ayant un impact comptable)</a:t>
            </a:r>
          </a:p>
          <a:p>
            <a:pPr algn="l"/>
            <a:r>
              <a:rPr lang="fr-FR" sz="2400" b="1" dirty="0">
                <a:solidFill>
                  <a:srgbClr val="00B150"/>
                </a:solidFill>
                <a:latin typeface="CIDFont+F8"/>
              </a:rPr>
              <a:t>Le contrôle interne comptable de deuxième niveau</a:t>
            </a:r>
            <a:r>
              <a:rPr lang="fr-FR" sz="2400" b="0" i="0" u="none" strike="noStrike" baseline="0" dirty="0">
                <a:solidFill>
                  <a:srgbClr val="00B150"/>
                </a:solidFill>
                <a:latin typeface="CIDFont+F8"/>
              </a:rPr>
              <a:t> </a:t>
            </a:r>
            <a:r>
              <a:rPr lang="fr-FR" sz="2400" b="0" i="0" u="none" strike="noStrike" baseline="0" dirty="0">
                <a:solidFill>
                  <a:srgbClr val="231F20"/>
                </a:solidFill>
                <a:latin typeface="CIDFont+F9"/>
              </a:rPr>
              <a:t>est chargé, sur un périmètre donné, de piloter et de contrôler le dispositif de contrôle interne comptable de premier niveau.</a:t>
            </a:r>
          </a:p>
          <a:p>
            <a:pPr algn="l"/>
            <a:r>
              <a:rPr lang="fr-FR" sz="2400" b="1" dirty="0">
                <a:solidFill>
                  <a:srgbClr val="00B150"/>
                </a:solidFill>
                <a:latin typeface="CIDFont+F8"/>
              </a:rPr>
              <a:t>Le contrôle interne comptable de troisième niveau </a:t>
            </a:r>
            <a:r>
              <a:rPr lang="fr-FR" sz="2400" b="0" i="0" u="none" strike="noStrike" baseline="0" dirty="0">
                <a:solidFill>
                  <a:srgbClr val="231F20"/>
                </a:solidFill>
                <a:latin typeface="CIDFont+F9"/>
              </a:rPr>
              <a:t>est un niveau d'animation et de  pilotage du dispositif de contrôle interne comptable (audit/ministère).</a:t>
            </a:r>
            <a:endParaRPr lang="fr-FR" sz="2400" dirty="0"/>
          </a:p>
        </p:txBody>
      </p:sp>
    </p:spTree>
    <p:extLst>
      <p:ext uri="{BB962C8B-B14F-4D97-AF65-F5344CB8AC3E}">
        <p14:creationId xmlns:p14="http://schemas.microsoft.com/office/powerpoint/2010/main" val="4091248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3F4543B-BE01-5D1D-DA55-93EF21BD9E8A}"/>
              </a:ext>
            </a:extLst>
          </p:cNvPr>
          <p:cNvSpPr txBox="1"/>
          <p:nvPr/>
        </p:nvSpPr>
        <p:spPr>
          <a:xfrm>
            <a:off x="351693" y="266346"/>
            <a:ext cx="11168184" cy="6370975"/>
          </a:xfrm>
          <a:prstGeom prst="rect">
            <a:avLst/>
          </a:prstGeom>
          <a:noFill/>
        </p:spPr>
        <p:txBody>
          <a:bodyPr wrap="square">
            <a:spAutoFit/>
          </a:bodyPr>
          <a:lstStyle/>
          <a:p>
            <a:pPr algn="l"/>
            <a:r>
              <a:rPr lang="fr-FR" sz="2400" b="1" i="0" u="none" strike="noStrike" baseline="0" dirty="0">
                <a:solidFill>
                  <a:srgbClr val="7030A0"/>
                </a:solidFill>
                <a:latin typeface="CIDFont+F2"/>
              </a:rPr>
              <a:t>Objectifs et bénéfices attendus du déploiement des CIB-CIC</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Responsabilisation des gestionnaires </a:t>
            </a:r>
            <a:r>
              <a:rPr lang="fr-FR" sz="2400" b="0" i="0" u="none" strike="noStrike" baseline="0" dirty="0">
                <a:solidFill>
                  <a:srgbClr val="000000"/>
                </a:solidFill>
                <a:latin typeface="CIDFont+F1"/>
              </a:rPr>
              <a:t>: </a:t>
            </a:r>
            <a:r>
              <a:rPr lang="fr-FR" sz="2400" b="0" i="0" u="none" strike="noStrike" baseline="0" dirty="0">
                <a:solidFill>
                  <a:srgbClr val="000000"/>
                </a:solidFill>
                <a:latin typeface="CIDFont+F2"/>
              </a:rPr>
              <a:t>démarche interne à l’organisme pour maîtriser</a:t>
            </a:r>
          </a:p>
          <a:p>
            <a:pPr algn="just"/>
            <a:r>
              <a:rPr lang="fr-FR" sz="2400" b="0" i="0" u="none" strike="noStrike" baseline="0" dirty="0">
                <a:solidFill>
                  <a:srgbClr val="000000"/>
                </a:solidFill>
                <a:latin typeface="CIDFont+F2"/>
              </a:rPr>
              <a:t>les risques </a:t>
            </a:r>
            <a:r>
              <a:rPr lang="fr-FR" sz="2400" b="0" i="0" u="none" strike="noStrike" baseline="0" dirty="0">
                <a:solidFill>
                  <a:srgbClr val="000000"/>
                </a:solidFill>
                <a:latin typeface="CIDFont+F1"/>
              </a:rPr>
              <a:t>susceptibles d’affecter la qualité des comptabilités et la soutenabilité budgétaire ;</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Renforcement du pilotage stratégique </a:t>
            </a:r>
            <a:r>
              <a:rPr lang="fr-FR" sz="2400" b="0" i="0" u="none" strike="noStrike" baseline="0" dirty="0">
                <a:solidFill>
                  <a:srgbClr val="000000"/>
                </a:solidFill>
                <a:latin typeface="CIDFont+F1"/>
              </a:rPr>
              <a:t>: meilleure vision d’ensemble des enjeux et des</a:t>
            </a:r>
          </a:p>
          <a:p>
            <a:pPr algn="just"/>
            <a:r>
              <a:rPr lang="fr-FR" sz="2400" b="0" i="0" u="none" strike="noStrike" baseline="0" dirty="0">
                <a:solidFill>
                  <a:srgbClr val="000000"/>
                </a:solidFill>
                <a:latin typeface="CIDFont+F1"/>
              </a:rPr>
              <a:t>risques ayant un impact budgétaire ;</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Amélioration de la qualité de la gestion </a:t>
            </a:r>
            <a:r>
              <a:rPr lang="fr-FR" sz="2400" b="0" i="0" u="none" strike="noStrike" baseline="0" dirty="0">
                <a:solidFill>
                  <a:srgbClr val="000000"/>
                </a:solidFill>
                <a:latin typeface="CIDFont+F1"/>
              </a:rPr>
              <a:t>: opportunité de mettre à plat les processus et de faire la revue des outils et dispositifs existants en examinant leur caractère adéquat et en</a:t>
            </a:r>
            <a:r>
              <a:rPr lang="fr-FR" sz="2400" dirty="0">
                <a:solidFill>
                  <a:srgbClr val="000000"/>
                </a:solidFill>
                <a:latin typeface="CIDFont+F1"/>
              </a:rPr>
              <a:t> </a:t>
            </a:r>
            <a:r>
              <a:rPr lang="fr-FR" sz="2400" b="0" i="0" u="none" strike="noStrike" baseline="0" dirty="0">
                <a:solidFill>
                  <a:srgbClr val="000000"/>
                </a:solidFill>
                <a:latin typeface="CIDFont+F1"/>
              </a:rPr>
              <a:t>visant leur optimisation (sécurisation, fluidification …) ;</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Renforcement de la transparence </a:t>
            </a:r>
            <a:r>
              <a:rPr lang="fr-FR" sz="2400" b="0" i="0" u="none" strike="noStrike" baseline="0" dirty="0">
                <a:solidFill>
                  <a:srgbClr val="000000"/>
                </a:solidFill>
                <a:latin typeface="CIDFont+F1"/>
              </a:rPr>
              <a:t>: des procédures écrites, documentées, traçables,</a:t>
            </a:r>
          </a:p>
          <a:p>
            <a:pPr algn="just"/>
            <a:r>
              <a:rPr lang="fr-FR" sz="2400" b="0" i="0" u="none" strike="noStrike" baseline="0" dirty="0">
                <a:solidFill>
                  <a:srgbClr val="000000"/>
                </a:solidFill>
                <a:latin typeface="CIDFont+F1"/>
              </a:rPr>
              <a:t>aisément assimilables ;</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Renforcement du dialogue entre tous les acteurs internes à l’organisme concerné </a:t>
            </a:r>
            <a:r>
              <a:rPr lang="fr-FR" sz="2400" b="0" i="0" u="none" strike="noStrike" baseline="0" dirty="0">
                <a:solidFill>
                  <a:srgbClr val="000000"/>
                </a:solidFill>
                <a:latin typeface="CIDFont+F1"/>
              </a:rPr>
              <a:t>:</a:t>
            </a:r>
          </a:p>
          <a:p>
            <a:pPr algn="just"/>
            <a:r>
              <a:rPr lang="fr-FR" sz="2400" b="0" i="0" u="none" strike="noStrike" baseline="0" dirty="0">
                <a:solidFill>
                  <a:srgbClr val="000000"/>
                </a:solidFill>
                <a:latin typeface="CIDFont+F1"/>
              </a:rPr>
              <a:t>identification et hiérarchisation des risques, travail collectif pour maîtriser les risques</a:t>
            </a:r>
          </a:p>
          <a:p>
            <a:pPr algn="just"/>
            <a:r>
              <a:rPr lang="fr-FR" sz="2400" b="0" i="0" u="none" strike="noStrike" baseline="0" dirty="0">
                <a:solidFill>
                  <a:srgbClr val="000000"/>
                </a:solidFill>
                <a:latin typeface="CIDFont+F1"/>
              </a:rPr>
              <a:t>identifiés ;</a:t>
            </a:r>
          </a:p>
          <a:p>
            <a:pPr algn="just"/>
            <a:r>
              <a:rPr lang="fr-FR" sz="2400" b="0" i="0" u="none" strike="noStrike" baseline="0" dirty="0">
                <a:solidFill>
                  <a:srgbClr val="000000"/>
                </a:solidFill>
                <a:latin typeface="CIDFont+F1"/>
              </a:rPr>
              <a:t>• </a:t>
            </a:r>
            <a:r>
              <a:rPr lang="fr-FR" sz="2400" b="1" dirty="0">
                <a:solidFill>
                  <a:srgbClr val="00B150"/>
                </a:solidFill>
                <a:latin typeface="CIDFont+F8"/>
              </a:rPr>
              <a:t>Un « travail fédérateur » </a:t>
            </a:r>
            <a:r>
              <a:rPr lang="fr-FR" sz="2400" b="0" i="0" u="none" strike="noStrike" baseline="0" dirty="0">
                <a:solidFill>
                  <a:srgbClr val="000000"/>
                </a:solidFill>
                <a:latin typeface="CIDFont+F1"/>
              </a:rPr>
              <a:t>: l’engagement de travailler sur la maîtrise d’un risque inscrit les parties prenantes dans une trajectoire avec un objectif, un plan d’action, un calendrier, une mesure de résultat.</a:t>
            </a:r>
            <a:endParaRPr lang="fr-FR" sz="2400" dirty="0"/>
          </a:p>
        </p:txBody>
      </p:sp>
    </p:spTree>
    <p:extLst>
      <p:ext uri="{BB962C8B-B14F-4D97-AF65-F5344CB8AC3E}">
        <p14:creationId xmlns:p14="http://schemas.microsoft.com/office/powerpoint/2010/main" val="994637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553EB01-62A7-6026-4EE5-186DA9842D32}"/>
              </a:ext>
            </a:extLst>
          </p:cNvPr>
          <p:cNvSpPr txBox="1"/>
          <p:nvPr/>
        </p:nvSpPr>
        <p:spPr>
          <a:xfrm>
            <a:off x="425938" y="394054"/>
            <a:ext cx="10855570" cy="6555641"/>
          </a:xfrm>
          <a:prstGeom prst="rect">
            <a:avLst/>
          </a:prstGeom>
          <a:noFill/>
        </p:spPr>
        <p:txBody>
          <a:bodyPr wrap="square">
            <a:spAutoFit/>
          </a:bodyPr>
          <a:lstStyle/>
          <a:p>
            <a:pPr algn="just"/>
            <a:r>
              <a:rPr lang="fr-FR" sz="3600" b="0" i="0" u="none" strike="noStrike" baseline="0" dirty="0">
                <a:solidFill>
                  <a:srgbClr val="7030A0"/>
                </a:solidFill>
                <a:latin typeface="CIDFont+F2"/>
              </a:rPr>
              <a:t>La GBCP : </a:t>
            </a:r>
            <a:r>
              <a:rPr lang="fr-FR" sz="3600" dirty="0">
                <a:solidFill>
                  <a:srgbClr val="7030A0"/>
                </a:solidFill>
                <a:latin typeface="CIDFont+F2"/>
              </a:rPr>
              <a:t>Les acteurs du CIB et du CIC 1/2</a:t>
            </a:r>
          </a:p>
          <a:p>
            <a:pPr algn="just"/>
            <a:r>
              <a:rPr lang="fr-FR" sz="2400" b="1" i="0" u="none" strike="noStrike" baseline="0" dirty="0">
                <a:solidFill>
                  <a:srgbClr val="000000"/>
                </a:solidFill>
                <a:latin typeface="CIDFont+F1"/>
              </a:rPr>
              <a:t>Le déploiement du CIF suppose une implication des organes de gouvernance de l’organisme au plus haut niveau</a:t>
            </a:r>
            <a:r>
              <a:rPr lang="fr-FR" sz="2400" b="0" i="0" u="none" strike="noStrike" baseline="0" dirty="0">
                <a:solidFill>
                  <a:srgbClr val="000000"/>
                </a:solidFill>
                <a:latin typeface="CIDFont+F1"/>
              </a:rPr>
              <a:t>.</a:t>
            </a:r>
          </a:p>
          <a:p>
            <a:pPr algn="just"/>
            <a:r>
              <a:rPr lang="fr-FR" sz="2400" b="0" i="0" u="none" strike="noStrike" baseline="0" dirty="0">
                <a:solidFill>
                  <a:srgbClr val="000000"/>
                </a:solidFill>
                <a:latin typeface="CIDFont+F1"/>
              </a:rPr>
              <a:t>■ </a:t>
            </a:r>
            <a:r>
              <a:rPr lang="fr-FR" sz="2400" b="0" i="0" u="none" strike="noStrike" baseline="0" dirty="0">
                <a:solidFill>
                  <a:srgbClr val="000000"/>
                </a:solidFill>
                <a:latin typeface="CIDFont+F2"/>
              </a:rPr>
              <a:t>L’organe délibérant/comité d’audit</a:t>
            </a:r>
          </a:p>
          <a:p>
            <a:pPr algn="just"/>
            <a:r>
              <a:rPr lang="fr-FR" sz="2400" b="0" i="0" u="none" strike="noStrike" baseline="0" dirty="0">
                <a:solidFill>
                  <a:srgbClr val="000000"/>
                </a:solidFill>
                <a:latin typeface="CIDFont+F1"/>
              </a:rPr>
              <a:t>Dans le cadre de son rôle de pilotage stratégique, il doit disposer d’une vision globale des risques majeurs auxquels l’organisme est exposé ainsi que des actions mises en place pour leur couverture. A ce titre, au moins une fois par an :</a:t>
            </a:r>
          </a:p>
          <a:p>
            <a:pPr algn="just"/>
            <a:r>
              <a:rPr lang="fr-FR" sz="2400" b="0" i="0" u="none" strike="noStrike" baseline="0" dirty="0">
                <a:solidFill>
                  <a:srgbClr val="000000"/>
                </a:solidFill>
                <a:latin typeface="CIDFont+F1"/>
              </a:rPr>
              <a:t>– il est </a:t>
            </a:r>
            <a:r>
              <a:rPr lang="fr-FR" sz="2400" b="0" i="0" u="none" strike="noStrike" baseline="0" dirty="0">
                <a:solidFill>
                  <a:srgbClr val="000000"/>
                </a:solidFill>
                <a:latin typeface="CIDFont+F2"/>
              </a:rPr>
              <a:t>informé de l’état de déploiement </a:t>
            </a:r>
            <a:r>
              <a:rPr lang="fr-FR" sz="2400" b="0" i="0" u="none" strike="noStrike" baseline="0" dirty="0">
                <a:solidFill>
                  <a:srgbClr val="000000"/>
                </a:solidFill>
                <a:latin typeface="CIDFont+F1"/>
              </a:rPr>
              <a:t>du CIF de l’organisme ;</a:t>
            </a:r>
          </a:p>
          <a:p>
            <a:pPr algn="just"/>
            <a:r>
              <a:rPr lang="fr-FR" sz="2400" b="0" i="0" u="none" strike="noStrike" baseline="0" dirty="0">
                <a:solidFill>
                  <a:srgbClr val="000000"/>
                </a:solidFill>
                <a:latin typeface="CIDFont+F1"/>
              </a:rPr>
              <a:t>– il </a:t>
            </a:r>
            <a:r>
              <a:rPr lang="fr-FR" sz="2400" b="0" i="0" u="none" strike="noStrike" baseline="0" dirty="0">
                <a:solidFill>
                  <a:srgbClr val="000000"/>
                </a:solidFill>
                <a:latin typeface="CIDFont+F2"/>
              </a:rPr>
              <a:t>valide le plan d’action </a:t>
            </a:r>
            <a:r>
              <a:rPr lang="fr-FR" sz="2400" b="0" i="0" u="none" strike="noStrike" baseline="0" dirty="0">
                <a:solidFill>
                  <a:srgbClr val="000000"/>
                </a:solidFill>
                <a:latin typeface="CIDFont+F1"/>
              </a:rPr>
              <a:t>établi sur la base de carte(s) des risques budgétaires et des risques comptables.</a:t>
            </a:r>
          </a:p>
          <a:p>
            <a:pPr algn="just"/>
            <a:r>
              <a:rPr lang="fr-FR" sz="2400" b="0" i="0" u="none" strike="noStrike" baseline="0" dirty="0">
                <a:solidFill>
                  <a:srgbClr val="000000"/>
                </a:solidFill>
                <a:latin typeface="CIDFont+F1"/>
              </a:rPr>
              <a:t>■ </a:t>
            </a:r>
            <a:r>
              <a:rPr lang="fr-FR" sz="2400" b="0" i="0" u="none" strike="noStrike" baseline="0" dirty="0">
                <a:solidFill>
                  <a:srgbClr val="000000"/>
                </a:solidFill>
                <a:latin typeface="CIDFont+F2"/>
              </a:rPr>
              <a:t>L’organe dirigeant</a:t>
            </a:r>
          </a:p>
          <a:p>
            <a:pPr algn="just"/>
            <a:r>
              <a:rPr lang="fr-FR" sz="2400" b="0" i="0" u="none" strike="noStrike" baseline="0" dirty="0">
                <a:solidFill>
                  <a:srgbClr val="000000"/>
                </a:solidFill>
                <a:latin typeface="CIDFont+F1"/>
              </a:rPr>
              <a:t>Il met en </a:t>
            </a:r>
            <a:r>
              <a:rPr lang="fr-FR" sz="2400" b="0" i="0" u="none" strike="noStrike" baseline="0" dirty="0" err="1">
                <a:solidFill>
                  <a:srgbClr val="000000"/>
                </a:solidFill>
                <a:latin typeface="CIDFont+F1"/>
              </a:rPr>
              <a:t>oeuvre</a:t>
            </a:r>
            <a:r>
              <a:rPr lang="fr-FR" sz="2400" b="0" i="0" u="none" strike="noStrike" baseline="0" dirty="0">
                <a:solidFill>
                  <a:srgbClr val="000000"/>
                </a:solidFill>
                <a:latin typeface="CIDFont+F1"/>
              </a:rPr>
              <a:t> le cadre de référence et est en charge de :</a:t>
            </a:r>
          </a:p>
          <a:p>
            <a:pPr algn="just"/>
            <a:r>
              <a:rPr lang="fr-FR" sz="2400" b="0" i="0" u="none" strike="noStrike" baseline="0" dirty="0">
                <a:solidFill>
                  <a:srgbClr val="000000"/>
                </a:solidFill>
                <a:latin typeface="CIDFont+F1"/>
              </a:rPr>
              <a:t>– </a:t>
            </a:r>
            <a:r>
              <a:rPr lang="fr-FR" sz="2400" b="0" i="0" u="none" strike="noStrike" baseline="0" dirty="0">
                <a:solidFill>
                  <a:srgbClr val="000000"/>
                </a:solidFill>
                <a:latin typeface="CIDFont+F2"/>
              </a:rPr>
              <a:t>faire préparer et valider la (les) carte(s) des risques </a:t>
            </a:r>
            <a:r>
              <a:rPr lang="fr-FR" sz="2400" b="0" i="0" u="none" strike="noStrike" baseline="0" dirty="0">
                <a:solidFill>
                  <a:srgbClr val="000000"/>
                </a:solidFill>
                <a:latin typeface="CIDFont+F1"/>
              </a:rPr>
              <a:t>budgétaires et des risques comptables ;</a:t>
            </a:r>
          </a:p>
          <a:p>
            <a:pPr algn="just"/>
            <a:r>
              <a:rPr lang="fr-FR" sz="2400" b="0" i="0" u="none" strike="noStrike" baseline="0" dirty="0">
                <a:solidFill>
                  <a:srgbClr val="000000"/>
                </a:solidFill>
                <a:latin typeface="CIDFont+F1"/>
              </a:rPr>
              <a:t>– </a:t>
            </a:r>
            <a:r>
              <a:rPr lang="fr-FR" sz="2400" b="0" i="0" u="none" strike="noStrike" baseline="0" dirty="0">
                <a:solidFill>
                  <a:srgbClr val="000000"/>
                </a:solidFill>
                <a:latin typeface="CIDFont+F2"/>
              </a:rPr>
              <a:t>définir</a:t>
            </a:r>
            <a:r>
              <a:rPr lang="fr-FR" sz="2400" b="0" i="0" u="none" strike="noStrike" baseline="0" dirty="0">
                <a:solidFill>
                  <a:srgbClr val="000000"/>
                </a:solidFill>
                <a:latin typeface="CIDFont+F1"/>
              </a:rPr>
              <a:t>, sur cette base, la </a:t>
            </a:r>
            <a:r>
              <a:rPr lang="fr-FR" sz="2400" b="0" i="0" u="none" strike="noStrike" baseline="0" dirty="0">
                <a:solidFill>
                  <a:srgbClr val="000000"/>
                </a:solidFill>
                <a:latin typeface="CIDFont+F2"/>
              </a:rPr>
              <a:t>stratégie de couverture des risques </a:t>
            </a:r>
            <a:r>
              <a:rPr lang="fr-FR" sz="2400" b="0" i="0" u="none" strike="noStrike" baseline="0" dirty="0">
                <a:solidFill>
                  <a:srgbClr val="000000"/>
                </a:solidFill>
                <a:latin typeface="CIDFont+F1"/>
              </a:rPr>
              <a:t>;</a:t>
            </a:r>
          </a:p>
          <a:p>
            <a:pPr algn="just"/>
            <a:r>
              <a:rPr lang="fr-FR" sz="2400" b="0" i="0" u="none" strike="noStrike" baseline="0" dirty="0">
                <a:solidFill>
                  <a:srgbClr val="000000"/>
                </a:solidFill>
                <a:latin typeface="CIDFont+F1"/>
              </a:rPr>
              <a:t>– traduire cette stratégie dans le </a:t>
            </a:r>
            <a:r>
              <a:rPr lang="fr-FR" sz="2400" b="0" i="0" u="none" strike="noStrike" baseline="0" dirty="0">
                <a:solidFill>
                  <a:srgbClr val="000000"/>
                </a:solidFill>
                <a:latin typeface="CIDFont+F2"/>
              </a:rPr>
              <a:t>plan d’action </a:t>
            </a:r>
            <a:r>
              <a:rPr lang="fr-FR" sz="2400" b="0" i="0" u="none" strike="noStrike" baseline="0" dirty="0">
                <a:solidFill>
                  <a:srgbClr val="000000"/>
                </a:solidFill>
                <a:latin typeface="CIDFont+F1"/>
              </a:rPr>
              <a:t>soumis à validation de l’organe délibérant.</a:t>
            </a:r>
            <a:endParaRPr lang="fr-FR" sz="2400" dirty="0"/>
          </a:p>
        </p:txBody>
      </p:sp>
    </p:spTree>
    <p:extLst>
      <p:ext uri="{BB962C8B-B14F-4D97-AF65-F5344CB8AC3E}">
        <p14:creationId xmlns:p14="http://schemas.microsoft.com/office/powerpoint/2010/main" val="4117632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1BBDC24-FB69-5625-701B-80F7F805A6D3}"/>
              </a:ext>
            </a:extLst>
          </p:cNvPr>
          <p:cNvSpPr txBox="1"/>
          <p:nvPr/>
        </p:nvSpPr>
        <p:spPr>
          <a:xfrm>
            <a:off x="197338" y="636774"/>
            <a:ext cx="11797324" cy="5940088"/>
          </a:xfrm>
          <a:prstGeom prst="rect">
            <a:avLst/>
          </a:prstGeom>
          <a:noFill/>
        </p:spPr>
        <p:txBody>
          <a:bodyPr wrap="square">
            <a:spAutoFit/>
          </a:bodyPr>
          <a:lstStyle/>
          <a:p>
            <a:pPr algn="just"/>
            <a:r>
              <a:rPr lang="fr-FR" sz="3200" b="1" i="0" u="none" strike="noStrike" baseline="0" dirty="0">
                <a:solidFill>
                  <a:srgbClr val="7030A0"/>
                </a:solidFill>
                <a:latin typeface="CIDFont+F2"/>
              </a:rPr>
              <a:t>La GBCP : </a:t>
            </a:r>
            <a:r>
              <a:rPr lang="fr-FR" sz="3600" b="1" dirty="0">
                <a:solidFill>
                  <a:srgbClr val="7030A0"/>
                </a:solidFill>
                <a:latin typeface="CIDFont+F2"/>
              </a:rPr>
              <a:t>Les acteurs du CIB et du CIC (2/2)</a:t>
            </a:r>
          </a:p>
          <a:p>
            <a:pPr algn="just"/>
            <a:r>
              <a:rPr lang="fr-FR" sz="2800" b="0" i="0" u="none" strike="noStrike" baseline="0" dirty="0">
                <a:solidFill>
                  <a:srgbClr val="000000"/>
                </a:solidFill>
                <a:latin typeface="CIDFont+F1"/>
              </a:rPr>
              <a:t>■ </a:t>
            </a:r>
            <a:r>
              <a:rPr lang="fr-FR" sz="2800" b="1" i="0" u="none" strike="noStrike" baseline="0" dirty="0">
                <a:solidFill>
                  <a:srgbClr val="00B050"/>
                </a:solidFill>
                <a:latin typeface="CIDFont+F2"/>
              </a:rPr>
              <a:t>Les référents CIF de l’organisme</a:t>
            </a:r>
          </a:p>
          <a:p>
            <a:pPr algn="just"/>
            <a:r>
              <a:rPr lang="fr-FR" sz="2800" b="0" i="0" u="none" strike="noStrike" baseline="0" dirty="0">
                <a:solidFill>
                  <a:srgbClr val="000000"/>
                </a:solidFill>
                <a:latin typeface="CIDFont+F1"/>
              </a:rPr>
              <a:t>– </a:t>
            </a:r>
            <a:r>
              <a:rPr lang="fr-FR" sz="2400" b="0" i="0" u="none" strike="noStrike" baseline="0" dirty="0">
                <a:solidFill>
                  <a:srgbClr val="000000"/>
                </a:solidFill>
                <a:latin typeface="CIDFont+F2"/>
              </a:rPr>
              <a:t>En fonction des moyens et des besoins</a:t>
            </a:r>
            <a:r>
              <a:rPr lang="fr-FR" sz="2400" b="0" i="0" u="none" strike="noStrike" baseline="0" dirty="0">
                <a:solidFill>
                  <a:srgbClr val="000000"/>
                </a:solidFill>
                <a:latin typeface="CIDFont+F1"/>
              </a:rPr>
              <a:t>, un référent CIF ou un référent CIB et un référent CIC, sont désignés au sein de l’établissement.</a:t>
            </a:r>
          </a:p>
          <a:p>
            <a:pPr algn="just"/>
            <a:r>
              <a:rPr lang="fr-FR" sz="2400" b="0" i="0" u="none" strike="noStrike" baseline="0" dirty="0">
                <a:solidFill>
                  <a:srgbClr val="000000"/>
                </a:solidFill>
                <a:latin typeface="CIDFont+F1"/>
              </a:rPr>
              <a:t>– Ils </a:t>
            </a:r>
            <a:r>
              <a:rPr lang="fr-FR" sz="2400" b="0" i="0" u="none" strike="noStrike" baseline="0" dirty="0">
                <a:solidFill>
                  <a:srgbClr val="000000"/>
                </a:solidFill>
                <a:latin typeface="CIDFont+F2"/>
              </a:rPr>
              <a:t>assistent l’organe dirigeant et l’agent comptable </a:t>
            </a:r>
            <a:r>
              <a:rPr lang="fr-FR" sz="2400" b="0" i="0" u="none" strike="noStrike" baseline="0" dirty="0">
                <a:solidFill>
                  <a:srgbClr val="000000"/>
                </a:solidFill>
                <a:latin typeface="CIDFont+F1"/>
              </a:rPr>
              <a:t>dans le déploiement.</a:t>
            </a:r>
          </a:p>
          <a:p>
            <a:pPr algn="just"/>
            <a:r>
              <a:rPr lang="fr-FR" sz="2400" b="0" i="0" u="none" strike="noStrike" baseline="0" dirty="0">
                <a:solidFill>
                  <a:srgbClr val="000000"/>
                </a:solidFill>
                <a:latin typeface="CIDFont+F1"/>
              </a:rPr>
              <a:t>– Ils </a:t>
            </a:r>
            <a:r>
              <a:rPr lang="fr-FR" sz="2400" b="0" i="0" u="none" strike="noStrike" baseline="0" dirty="0">
                <a:solidFill>
                  <a:srgbClr val="000000"/>
                </a:solidFill>
                <a:latin typeface="CIDFont+F2"/>
              </a:rPr>
              <a:t>animent </a:t>
            </a:r>
            <a:r>
              <a:rPr lang="fr-FR" sz="2400" b="0" i="0" u="none" strike="noStrike" baseline="0" dirty="0">
                <a:solidFill>
                  <a:srgbClr val="000000"/>
                </a:solidFill>
                <a:latin typeface="CIDFont+F1"/>
              </a:rPr>
              <a:t>la démarche au sein de l'organisme, sensibilisent, forment et fournissent un appui méthodologique aux acteurs de la fonction budgétaire et comptable.</a:t>
            </a:r>
          </a:p>
          <a:p>
            <a:pPr algn="just"/>
            <a:r>
              <a:rPr lang="fr-FR" sz="2400" b="0" i="0" u="none" strike="noStrike" baseline="0" dirty="0">
                <a:solidFill>
                  <a:srgbClr val="000000"/>
                </a:solidFill>
                <a:latin typeface="CIDFont+F1"/>
              </a:rPr>
              <a:t>– Ils réalisent le </a:t>
            </a:r>
            <a:r>
              <a:rPr lang="fr-FR" sz="2400" b="0" i="0" u="none" strike="noStrike" baseline="0" dirty="0">
                <a:solidFill>
                  <a:srgbClr val="000000"/>
                </a:solidFill>
                <a:latin typeface="CIDFont+F2"/>
              </a:rPr>
              <a:t>suivi des actions conduites </a:t>
            </a:r>
            <a:r>
              <a:rPr lang="fr-FR" sz="2400" b="0" i="0" u="none" strike="noStrike" baseline="0" dirty="0">
                <a:solidFill>
                  <a:srgbClr val="000000"/>
                </a:solidFill>
                <a:latin typeface="CIDFont+F1"/>
              </a:rPr>
              <a:t>par les services pour la mise en œuvre</a:t>
            </a:r>
            <a:r>
              <a:rPr lang="fr-FR" sz="2400" dirty="0">
                <a:solidFill>
                  <a:srgbClr val="000000"/>
                </a:solidFill>
                <a:latin typeface="CIDFont+F1"/>
              </a:rPr>
              <a:t> </a:t>
            </a:r>
            <a:r>
              <a:rPr lang="fr-FR" sz="2400" b="0" i="0" u="none" strike="noStrike" baseline="0" dirty="0">
                <a:solidFill>
                  <a:srgbClr val="000000"/>
                </a:solidFill>
                <a:latin typeface="CIDFont+F1"/>
              </a:rPr>
              <a:t>des contrôles internes budgétaire et comptable.</a:t>
            </a:r>
          </a:p>
          <a:p>
            <a:pPr algn="just"/>
            <a:r>
              <a:rPr lang="fr-FR" sz="2400" dirty="0">
                <a:solidFill>
                  <a:srgbClr val="000000"/>
                </a:solidFill>
                <a:latin typeface="CIDFont+F1"/>
              </a:rPr>
              <a:t>Le contrôle budgétaire porte sur l’exécution du budget, la qualité de la comptabilité budgétaire et le caractère soutenable de la gestion. </a:t>
            </a:r>
            <a:r>
              <a:rPr lang="fr-FR" sz="2400" b="1" dirty="0">
                <a:solidFill>
                  <a:srgbClr val="000000"/>
                </a:solidFill>
                <a:latin typeface="CIDFont+F1"/>
              </a:rPr>
              <a:t>Le contrôleur budgétaire comme le contrôleur économique et financier</a:t>
            </a:r>
            <a:r>
              <a:rPr lang="fr-FR" sz="2400" dirty="0">
                <a:solidFill>
                  <a:srgbClr val="000000"/>
                </a:solidFill>
                <a:latin typeface="CIDFont+F1"/>
              </a:rPr>
              <a:t> analysent les risques et évaluent la performance. Le contrôleur budgétaire ou économique et financier </a:t>
            </a:r>
            <a:r>
              <a:rPr lang="fr-FR" sz="2400" b="1" dirty="0">
                <a:solidFill>
                  <a:srgbClr val="000000"/>
                </a:solidFill>
                <a:latin typeface="CIDFont+F1"/>
              </a:rPr>
              <a:t>évaluent le dispositif de contrôle interne</a:t>
            </a:r>
            <a:r>
              <a:rPr lang="fr-FR" sz="2400" dirty="0">
                <a:solidFill>
                  <a:srgbClr val="000000"/>
                </a:solidFill>
                <a:latin typeface="CIDFont+F1"/>
              </a:rPr>
              <a:t>. Ils ne relèvent pas du contrôle interne budgétaire mais leurs objectifs rejoignent ceux assignés au contrôle interne budgétaire</a:t>
            </a:r>
          </a:p>
        </p:txBody>
      </p:sp>
    </p:spTree>
    <p:extLst>
      <p:ext uri="{BB962C8B-B14F-4D97-AF65-F5344CB8AC3E}">
        <p14:creationId xmlns:p14="http://schemas.microsoft.com/office/powerpoint/2010/main" val="3519724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1C0A008-A769-3204-141F-51D92B5CD576}"/>
              </a:ext>
            </a:extLst>
          </p:cNvPr>
          <p:cNvSpPr txBox="1"/>
          <p:nvPr/>
        </p:nvSpPr>
        <p:spPr>
          <a:xfrm>
            <a:off x="703385" y="884685"/>
            <a:ext cx="11222892" cy="5139869"/>
          </a:xfrm>
          <a:prstGeom prst="rect">
            <a:avLst/>
          </a:prstGeom>
          <a:noFill/>
        </p:spPr>
        <p:txBody>
          <a:bodyPr wrap="square">
            <a:spAutoFit/>
          </a:bodyPr>
          <a:lstStyle/>
          <a:p>
            <a:pPr algn="just"/>
            <a:r>
              <a:rPr lang="fr-FR" sz="3200" b="1" i="0" u="none" strike="noStrike" baseline="0" dirty="0">
                <a:solidFill>
                  <a:srgbClr val="7030A0"/>
                </a:solidFill>
                <a:latin typeface="CIDFont+F4"/>
              </a:rPr>
              <a:t>Les trois leviers de la démarche de contrôle interne : </a:t>
            </a:r>
          </a:p>
          <a:p>
            <a:pPr algn="just"/>
            <a:endParaRPr lang="fr-FR" sz="3200" b="1" i="0" u="none" strike="noStrike" baseline="0" dirty="0">
              <a:solidFill>
                <a:srgbClr val="7030A0"/>
              </a:solidFill>
              <a:latin typeface="CIDFont+F4"/>
            </a:endParaRPr>
          </a:p>
          <a:p>
            <a:pPr marL="342900" indent="-342900" algn="just">
              <a:buFontTx/>
              <a:buChar char="-"/>
            </a:pPr>
            <a:r>
              <a:rPr lang="fr-FR" sz="2400" b="1" dirty="0">
                <a:solidFill>
                  <a:srgbClr val="00B050"/>
                </a:solidFill>
                <a:latin typeface="CIDFont+F4"/>
              </a:rPr>
              <a:t>Levier 1 =&gt; L’organisation </a:t>
            </a:r>
            <a:r>
              <a:rPr lang="fr-FR" sz="2400" b="1" i="0" u="none" strike="noStrike" baseline="0" dirty="0">
                <a:solidFill>
                  <a:srgbClr val="00B050"/>
                </a:solidFill>
                <a:latin typeface="CIDFont+F4"/>
              </a:rPr>
              <a:t>des acteurs et des contrôles </a:t>
            </a:r>
            <a:r>
              <a:rPr lang="fr-FR" sz="2400" b="0" i="0" u="none" strike="noStrike" baseline="0" dirty="0">
                <a:solidFill>
                  <a:srgbClr val="000000"/>
                </a:solidFill>
                <a:latin typeface="CIDFont+F4"/>
              </a:rPr>
              <a:t>: principe de continuité (délégations, habilitations informatiques, pas de tâches vacantes ) ;  séparation des tâches organisée</a:t>
            </a:r>
            <a:r>
              <a:rPr lang="fr-FR" sz="2400" dirty="0">
                <a:solidFill>
                  <a:srgbClr val="000000"/>
                </a:solidFill>
                <a:latin typeface="CIDFont+F4"/>
              </a:rPr>
              <a:t> ; contrôles documentés et tracés,  </a:t>
            </a:r>
          </a:p>
          <a:p>
            <a:pPr marL="342900" indent="-342900" algn="just">
              <a:buFontTx/>
              <a:buChar char="-"/>
            </a:pPr>
            <a:endParaRPr lang="fr-FR" sz="2400" b="0" i="0" u="none" strike="noStrike" baseline="0" dirty="0">
              <a:solidFill>
                <a:srgbClr val="000000"/>
              </a:solidFill>
              <a:latin typeface="CIDFont+F4"/>
            </a:endParaRPr>
          </a:p>
          <a:p>
            <a:pPr marL="285750" indent="-285750" algn="just">
              <a:buFontTx/>
              <a:buChar char="-"/>
            </a:pPr>
            <a:r>
              <a:rPr lang="fr-FR" sz="2400" b="1" dirty="0">
                <a:solidFill>
                  <a:srgbClr val="00B050"/>
                </a:solidFill>
                <a:latin typeface="CIDFont+F4"/>
              </a:rPr>
              <a:t>Levier 2 =&gt; La documentation des acteurs, des procédures et des risques </a:t>
            </a:r>
            <a:r>
              <a:rPr lang="fr-FR" sz="2400" b="0" i="0" u="none" strike="noStrike" baseline="0" dirty="0">
                <a:solidFill>
                  <a:srgbClr val="000000"/>
                </a:solidFill>
                <a:latin typeface="CIDFont+F4"/>
              </a:rPr>
              <a:t>: l’OFN (au plus fin), documentation, formation des acteurs</a:t>
            </a:r>
          </a:p>
          <a:p>
            <a:pPr marL="285750" indent="-285750" algn="just">
              <a:buFontTx/>
              <a:buChar char="-"/>
            </a:pPr>
            <a:endParaRPr lang="fr-FR" sz="2400" b="0" i="0" u="none" strike="noStrike" baseline="0" dirty="0">
              <a:solidFill>
                <a:srgbClr val="000000"/>
              </a:solidFill>
              <a:latin typeface="CIDFont+F4"/>
            </a:endParaRPr>
          </a:p>
          <a:p>
            <a:pPr algn="just"/>
            <a:r>
              <a:rPr lang="fr-FR" sz="2400" b="0" i="0" u="none" strike="noStrike" baseline="0" dirty="0">
                <a:solidFill>
                  <a:srgbClr val="000000"/>
                </a:solidFill>
                <a:latin typeface="CIDFont+F4"/>
              </a:rPr>
              <a:t> - </a:t>
            </a:r>
            <a:r>
              <a:rPr lang="fr-FR" sz="2400" b="1" dirty="0">
                <a:solidFill>
                  <a:srgbClr val="00B050"/>
                </a:solidFill>
                <a:latin typeface="CIDFont+F4"/>
              </a:rPr>
              <a:t>Levier 3 =&gt; La traçabilité des opérations financières et comptables </a:t>
            </a:r>
            <a:r>
              <a:rPr lang="fr-FR" sz="2400" b="0" i="0" u="none" strike="noStrike" baseline="0" dirty="0">
                <a:solidFill>
                  <a:srgbClr val="000000"/>
                </a:solidFill>
                <a:latin typeface="CIDFont+F4"/>
              </a:rPr>
              <a:t>: </a:t>
            </a:r>
            <a:r>
              <a:rPr lang="fr-FR" sz="2400" b="0" i="0" u="none" strike="noStrike" baseline="0" dirty="0">
                <a:latin typeface="CIDFont+F2"/>
              </a:rPr>
              <a:t>permettre à tout moment et à toute personne de justifier une opération comptable en remontant de l’enregistrement en comptabilité jusqu’</a:t>
            </a:r>
            <a:r>
              <a:rPr lang="fr-FR" sz="2400" b="0" i="0" u="none" strike="noStrike" baseline="0" dirty="0">
                <a:latin typeface="CIDFont+F7"/>
              </a:rPr>
              <a:t>au fait générateur de l’opération </a:t>
            </a:r>
            <a:r>
              <a:rPr lang="fr-FR" sz="2400" b="0" i="0" u="none" strike="noStrike" baseline="0" dirty="0">
                <a:latin typeface="CIDFont+F2"/>
              </a:rPr>
              <a:t>et inversement (planification des tâches, certifications, traçabilités des actions, archivage)</a:t>
            </a:r>
            <a:endParaRPr lang="fr-FR" sz="2400" dirty="0"/>
          </a:p>
        </p:txBody>
      </p:sp>
    </p:spTree>
    <p:extLst>
      <p:ext uri="{BB962C8B-B14F-4D97-AF65-F5344CB8AC3E}">
        <p14:creationId xmlns:p14="http://schemas.microsoft.com/office/powerpoint/2010/main" val="230565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0625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TotalTime>
  <Words>1891</Words>
  <Application>Microsoft Office PowerPoint</Application>
  <PresentationFormat>Grand écran</PresentationFormat>
  <Paragraphs>94</Paragraphs>
  <Slides>20</Slides>
  <Notes>0</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20</vt:i4>
      </vt:variant>
    </vt:vector>
  </HeadingPairs>
  <TitlesOfParts>
    <vt:vector size="35" baseType="lpstr">
      <vt:lpstr>Aptos</vt:lpstr>
      <vt:lpstr>Aptos Display</vt:lpstr>
      <vt:lpstr>Arial</vt:lpstr>
      <vt:lpstr>CIDFont+F1</vt:lpstr>
      <vt:lpstr>CIDFont+F10</vt:lpstr>
      <vt:lpstr>CIDFont+F12</vt:lpstr>
      <vt:lpstr>CIDFont+F2</vt:lpstr>
      <vt:lpstr>CIDFont+F3</vt:lpstr>
      <vt:lpstr>CIDFont+F4</vt:lpstr>
      <vt:lpstr>CIDFont+F5</vt:lpstr>
      <vt:lpstr>CIDFont+F6</vt:lpstr>
      <vt:lpstr>CIDFont+F7</vt:lpstr>
      <vt:lpstr>CIDFont+F8</vt:lpstr>
      <vt:lpstr>CIDFont+F9</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Critère 5. La totalité : Tous les droits et obligations sont enregistrés Exemple de risque : Absence d’enregistrement d’un engagement (comptabilité des engagements non exhaustive). Critère 6. La non-contraction : Les droits et obligations de l’entité sont enregistrés sans contraction possible Exemple de risque : Une commande de bien à un tiers qui est par ailleurs redevable d’une imposition aboutit à une seule opération comptable Critère 7. L’imputation: Les droits et obligations de l’entité sont imputés conformément au plan comptable Exemple de risque : Une charge est enregistrée dans un compte d’immobilisation Critère 8. Rattachement à la bonne période comptable : L’enregistrement comptable des opérations est définitif Exemple de risque : la certification d’un service fait n’est pas enregistrée dans les meilleurs délais.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GRAND PORT MARITIME DE MARSEILLE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Caillibotte Sylvie</dc:creator>
  <cp:lastModifiedBy>Caillibotte Sylvie</cp:lastModifiedBy>
  <cp:revision>2</cp:revision>
  <dcterms:created xsi:type="dcterms:W3CDTF">2024-10-09T07:14:33Z</dcterms:created>
  <dcterms:modified xsi:type="dcterms:W3CDTF">2024-10-09T08:58:56Z</dcterms:modified>
</cp:coreProperties>
</file>