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72" r:id="rId4"/>
    <p:sldId id="267" r:id="rId5"/>
    <p:sldId id="387" r:id="rId6"/>
    <p:sldId id="390" r:id="rId7"/>
    <p:sldId id="386" r:id="rId8"/>
    <p:sldId id="378" r:id="rId9"/>
    <p:sldId id="370" r:id="rId10"/>
    <p:sldId id="388" r:id="rId11"/>
    <p:sldId id="389" r:id="rId12"/>
    <p:sldId id="385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4A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" y="10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1884416"/>
            <a:ext cx="7871825" cy="1646302"/>
          </a:xfrm>
        </p:spPr>
        <p:txBody>
          <a:bodyPr/>
          <a:lstStyle/>
          <a:p>
            <a:pPr algn="ctr"/>
            <a:r>
              <a:rPr lang="fr-FR" dirty="0"/>
              <a:t>Assemblée Générale AAC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1A9E6-FF81-4FFE-B3E1-3EDCFEAEF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43956"/>
          </a:xfrm>
        </p:spPr>
        <p:txBody>
          <a:bodyPr>
            <a:noAutofit/>
          </a:bodyPr>
          <a:lstStyle/>
          <a:p>
            <a:pPr algn="ctr"/>
            <a:r>
              <a:rPr lang="fr-FR" sz="2800" dirty="0">
                <a:solidFill>
                  <a:srgbClr val="B44AA7"/>
                </a:solidFill>
              </a:rPr>
              <a:t>MUCEM MARSEILLE</a:t>
            </a:r>
          </a:p>
          <a:p>
            <a:pPr algn="ctr"/>
            <a:r>
              <a:rPr lang="fr-FR" sz="2800" dirty="0">
                <a:solidFill>
                  <a:srgbClr val="B44AA7"/>
                </a:solidFill>
              </a:rPr>
              <a:t>19 juin 2026 9h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88" y="362309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2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FEBA2-FA62-45E2-BB8E-AE361934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47" y="448235"/>
            <a:ext cx="8005482" cy="869576"/>
          </a:xfrm>
        </p:spPr>
        <p:txBody>
          <a:bodyPr>
            <a:noAutofit/>
          </a:bodyPr>
          <a:lstStyle/>
          <a:p>
            <a:r>
              <a:rPr lang="fr-FR" b="1" dirty="0"/>
              <a:t>Assemblée générale de l’Association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8DDEE6-8CD2-48CB-941B-00DCE7AD3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193" y="1646204"/>
            <a:ext cx="8596668" cy="4565488"/>
          </a:xfrm>
        </p:spPr>
        <p:txBody>
          <a:bodyPr>
            <a:normAutofit fontScale="70000" lnSpcReduction="20000"/>
          </a:bodyPr>
          <a:lstStyle/>
          <a:p>
            <a:r>
              <a:rPr lang="fr-FR" sz="2800" dirty="0">
                <a:solidFill>
                  <a:srgbClr val="B44AA7"/>
                </a:solidFill>
              </a:rPr>
              <a:t>Accueil Café</a:t>
            </a:r>
          </a:p>
          <a:p>
            <a:pPr lvl="0"/>
            <a:r>
              <a:rPr lang="fr-FR" sz="2800" dirty="0">
                <a:solidFill>
                  <a:srgbClr val="B44AA7"/>
                </a:solidFill>
              </a:rPr>
              <a:t>Propos introductifs du Président </a:t>
            </a:r>
          </a:p>
          <a:p>
            <a:pPr lvl="0"/>
            <a:r>
              <a:rPr lang="fr-FR" sz="2800" dirty="0">
                <a:solidFill>
                  <a:srgbClr val="B44AA7"/>
                </a:solidFill>
              </a:rPr>
              <a:t>Approbation des comptes 2025 (vote) et actualités de l’association</a:t>
            </a:r>
          </a:p>
          <a:p>
            <a:pPr lvl="0"/>
            <a:r>
              <a:rPr lang="fr-FR" sz="2800" dirty="0">
                <a:solidFill>
                  <a:srgbClr val="B44AA7"/>
                </a:solidFill>
              </a:rPr>
              <a:t>Résultat du Vote au Conseil d’Administration de l’Association</a:t>
            </a:r>
          </a:p>
          <a:p>
            <a:pPr lvl="0"/>
            <a:r>
              <a:rPr lang="fr-FR" sz="2800" dirty="0">
                <a:solidFill>
                  <a:srgbClr val="B44AA7"/>
                </a:solidFill>
              </a:rPr>
              <a:t>Responsabilité des Gestionnaires publics et Assurance (AMF, AFCM) </a:t>
            </a:r>
          </a:p>
          <a:p>
            <a:pPr lvl="0"/>
            <a:r>
              <a:rPr lang="fr-FR" sz="2800" dirty="0">
                <a:solidFill>
                  <a:srgbClr val="B44AA7"/>
                </a:solidFill>
              </a:rPr>
              <a:t>Bilan des actions 2025 et perspectives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B44AA7"/>
                </a:solidFill>
              </a:rPr>
              <a:t>Communication : rappel informations sur le site AAC/</a:t>
            </a:r>
            <a:r>
              <a:rPr lang="fr-FR" sz="2400" dirty="0" err="1">
                <a:solidFill>
                  <a:srgbClr val="B44AA7"/>
                </a:solidFill>
              </a:rPr>
              <a:t>LinKDin</a:t>
            </a:r>
            <a:endParaRPr lang="fr-FR" sz="2400" dirty="0">
              <a:solidFill>
                <a:srgbClr val="B44AA7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B44AA7"/>
                </a:solidFill>
              </a:rPr>
              <a:t>Ressources humaines : point sur le mentorat, questions libres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B44AA7"/>
                </a:solidFill>
              </a:rPr>
              <a:t>Animation territoriale</a:t>
            </a:r>
          </a:p>
          <a:p>
            <a:pPr lvl="0"/>
            <a:r>
              <a:rPr lang="fr-FR" sz="2800" b="1" dirty="0">
                <a:solidFill>
                  <a:srgbClr val="B44AA7"/>
                </a:solidFill>
              </a:rPr>
              <a:t>Facturation Electronique ( partage expérience Beta Testeurs CNRS)</a:t>
            </a:r>
          </a:p>
          <a:p>
            <a:pPr lvl="0"/>
            <a:r>
              <a:rPr lang="fr-FR" sz="2800" b="1" dirty="0">
                <a:solidFill>
                  <a:srgbClr val="B44AA7"/>
                </a:solidFill>
              </a:rPr>
              <a:t>Intervention de Catherine BRIGANT, Directrice Régionale des Finances publiques PACA : </a:t>
            </a:r>
            <a:r>
              <a:rPr lang="fr-FR" sz="2800" dirty="0">
                <a:solidFill>
                  <a:srgbClr val="B44AA7"/>
                </a:solidFill>
              </a:rPr>
              <a:t>actualités DGFIP</a:t>
            </a:r>
          </a:p>
          <a:p>
            <a:pPr lvl="0"/>
            <a:r>
              <a:rPr lang="fr-FR" sz="2800" b="1" dirty="0">
                <a:solidFill>
                  <a:srgbClr val="B44AA7"/>
                </a:solidFill>
              </a:rPr>
              <a:t>Questions diverses</a:t>
            </a:r>
          </a:p>
          <a:p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98" y="144316"/>
            <a:ext cx="1304922" cy="130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5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18" y="2938775"/>
            <a:ext cx="7871825" cy="1646302"/>
          </a:xfrm>
        </p:spPr>
        <p:txBody>
          <a:bodyPr/>
          <a:lstStyle/>
          <a:p>
            <a:pPr algn="ctr"/>
            <a:r>
              <a:rPr lang="fr-FR" sz="4800" b="1" dirty="0"/>
              <a:t>Propos introductifs du Président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88" y="362309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9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6853" y="3324257"/>
            <a:ext cx="7871825" cy="1646302"/>
          </a:xfrm>
        </p:spPr>
        <p:txBody>
          <a:bodyPr/>
          <a:lstStyle/>
          <a:p>
            <a:pPr algn="ctr"/>
            <a:r>
              <a:rPr lang="fr-FR" sz="4800" b="1" dirty="0"/>
              <a:t>Approbation</a:t>
            </a:r>
            <a:br>
              <a:rPr lang="fr-FR" sz="4800" b="1" dirty="0"/>
            </a:br>
            <a:r>
              <a:rPr lang="fr-FR" sz="4800" b="1" dirty="0"/>
              <a:t>des comptes 202x</a:t>
            </a:r>
            <a:br>
              <a:rPr lang="fr-FR" sz="4800" b="1" dirty="0"/>
            </a:br>
            <a:r>
              <a:rPr lang="fr-FR" sz="4800" b="1" dirty="0"/>
              <a:t>(Vote)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88" y="362309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4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FEBA2-FA62-45E2-BB8E-AE361934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376" y="311023"/>
            <a:ext cx="7032313" cy="1131568"/>
          </a:xfrm>
        </p:spPr>
        <p:txBody>
          <a:bodyPr>
            <a:noAutofit/>
          </a:bodyPr>
          <a:lstStyle/>
          <a:p>
            <a:r>
              <a:rPr lang="fr-FR" b="1" dirty="0"/>
              <a:t>Approbation des comptes 2025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96" y="129729"/>
            <a:ext cx="1078301" cy="1078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8B2BDF-EBC4-A4BF-09B1-256F842FA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7" y="1200308"/>
            <a:ext cx="9081652" cy="55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12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16" y="1582614"/>
            <a:ext cx="7871825" cy="5275385"/>
          </a:xfrm>
        </p:spPr>
        <p:txBody>
          <a:bodyPr/>
          <a:lstStyle/>
          <a:p>
            <a:pPr algn="ctr"/>
            <a:r>
              <a:rPr lang="fr-FR" sz="4800" b="1" dirty="0"/>
              <a:t>Bilan 2025 et perspectives</a:t>
            </a:r>
            <a:br>
              <a:rPr lang="fr-FR" sz="4800" b="1" dirty="0"/>
            </a:br>
            <a:r>
              <a:rPr lang="fr-FR" sz="4800" b="1" dirty="0"/>
              <a:t>*****</a:t>
            </a:r>
            <a:br>
              <a:rPr lang="fr-FR" sz="4800" b="1" dirty="0"/>
            </a:br>
            <a:r>
              <a:rPr lang="fr-FR" sz="4800" b="1" dirty="0"/>
              <a:t> Communication</a:t>
            </a:r>
            <a:br>
              <a:rPr lang="fr-FR" sz="4800" b="1" dirty="0"/>
            </a:br>
            <a:r>
              <a:rPr lang="fr-FR" sz="4800" b="1" dirty="0"/>
              <a:t>325 adhérents</a:t>
            </a:r>
            <a:br>
              <a:rPr lang="fr-FR" sz="4800" b="1" dirty="0"/>
            </a:br>
            <a:r>
              <a:rPr lang="fr-FR" sz="2800" b="1" dirty="0"/>
              <a:t>62 GIP</a:t>
            </a:r>
            <a:br>
              <a:rPr lang="fr-FR" sz="2800" b="1" dirty="0"/>
            </a:br>
            <a:r>
              <a:rPr lang="fr-FR" sz="2800" b="1" dirty="0"/>
              <a:t>24 CROUS</a:t>
            </a:r>
            <a:br>
              <a:rPr lang="fr-FR" sz="2800" b="1" dirty="0"/>
            </a:br>
            <a:r>
              <a:rPr lang="fr-FR" sz="2800" b="1" dirty="0"/>
              <a:t>21 Universités</a:t>
            </a:r>
            <a:br>
              <a:rPr lang="fr-FR" sz="2800" b="1" dirty="0"/>
            </a:br>
            <a:r>
              <a:rPr lang="fr-FR" sz="2800" b="1" dirty="0"/>
              <a:t>15 écoles</a:t>
            </a:r>
            <a:br>
              <a:rPr lang="fr-FR" sz="2800" b="1" dirty="0"/>
            </a:br>
            <a:r>
              <a:rPr lang="fr-FR" sz="2800" b="1" dirty="0"/>
              <a:t>18 EPLEFPA</a:t>
            </a:r>
            <a:br>
              <a:rPr lang="fr-FR" sz="2800" b="1" dirty="0"/>
            </a:br>
            <a:r>
              <a:rPr lang="fr-FR" sz="2800" b="1" dirty="0"/>
              <a:t>7 ENSA</a:t>
            </a:r>
            <a:br>
              <a:rPr lang="fr-FR" sz="2800" b="1" dirty="0"/>
            </a:br>
            <a:r>
              <a:rPr lang="fr-FR" sz="2800" b="1" dirty="0"/>
              <a:t>9 Ports</a:t>
            </a:r>
            <a:br>
              <a:rPr lang="fr-FR" sz="2800" b="1" dirty="0"/>
            </a:br>
            <a:r>
              <a:rPr lang="fr-FR" sz="2800" b="1" dirty="0"/>
              <a:t>et tous les autres</a:t>
            </a:r>
            <a:br>
              <a:rPr lang="fr-FR" sz="2800" b="1" dirty="0"/>
            </a:br>
            <a:br>
              <a:rPr lang="fr-FR" sz="2800" b="1" dirty="0"/>
            </a:br>
            <a:br>
              <a:rPr lang="fr-FR" sz="2800" b="1" dirty="0"/>
            </a:br>
            <a:br>
              <a:rPr lang="fr-FR" sz="2800" b="1" dirty="0"/>
            </a:br>
            <a:br>
              <a:rPr lang="fr-FR" sz="2800" b="1" dirty="0"/>
            </a:br>
            <a:br>
              <a:rPr lang="fr-FR" sz="2800" b="1" dirty="0"/>
            </a:br>
            <a:endParaRPr lang="fr-FR" sz="28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499" y="142501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3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A0588-9D74-1A2C-0AAE-D43DF695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404FE-39D6-7F79-DB1A-62651A33F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624" y="2277035"/>
            <a:ext cx="9365875" cy="2533236"/>
          </a:xfrm>
        </p:spPr>
        <p:txBody>
          <a:bodyPr/>
          <a:lstStyle/>
          <a:p>
            <a:pPr algn="ctr"/>
            <a:r>
              <a:rPr lang="fr-FR" sz="4800" b="1" dirty="0"/>
              <a:t>NOUVEAUX ELUS DU CA</a:t>
            </a:r>
            <a:br>
              <a:rPr lang="fr-FR" sz="4800" b="1" dirty="0"/>
            </a:br>
            <a:r>
              <a:rPr lang="fr-FR" sz="4800" b="1" dirty="0"/>
              <a:t>*****</a:t>
            </a:r>
            <a:br>
              <a:rPr lang="fr-FR" sz="4800" b="1" dirty="0"/>
            </a:br>
            <a:r>
              <a:rPr lang="fr-FR" sz="4800" b="1" dirty="0"/>
              <a:t> </a:t>
            </a:r>
            <a:r>
              <a:rPr lang="fr-FR" sz="3200" b="1" dirty="0"/>
              <a:t>Jacques Laures AC CEREMA</a:t>
            </a:r>
            <a:br>
              <a:rPr lang="fr-FR" sz="3200" b="1" dirty="0"/>
            </a:br>
            <a:r>
              <a:rPr lang="fr-FR" sz="3200" b="1" dirty="0"/>
              <a:t>Laurent Berthon AC Université Toulouse II</a:t>
            </a:r>
            <a:br>
              <a:rPr lang="fr-FR" sz="3200" b="1" dirty="0"/>
            </a:br>
            <a:r>
              <a:rPr lang="fr-FR" sz="3200" b="1" dirty="0"/>
              <a:t>Eric Fourrier AC Port Guadeloupe </a:t>
            </a:r>
            <a:br>
              <a:rPr lang="fr-FR" sz="3200" b="1" dirty="0"/>
            </a:br>
            <a:r>
              <a:rPr lang="fr-FR" sz="3200" b="1" dirty="0"/>
              <a:t>Stéphane Gilles AC INRAE</a:t>
            </a:r>
            <a:br>
              <a:rPr lang="fr-FR" sz="3200" b="1" dirty="0"/>
            </a:br>
            <a:r>
              <a:rPr lang="fr-FR" sz="3200" b="1" dirty="0"/>
              <a:t>Stéphane Rodet AC Port de Bordeaux </a:t>
            </a:r>
            <a:endParaRPr lang="fr-FR" sz="3200" b="1" dirty="0">
              <a:solidFill>
                <a:srgbClr val="00B05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5A9CD2-A746-D4CF-E11C-00033774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4" y="243191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2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3093" y="2441643"/>
            <a:ext cx="7871825" cy="3185752"/>
          </a:xfrm>
        </p:spPr>
        <p:txBody>
          <a:bodyPr/>
          <a:lstStyle/>
          <a:p>
            <a:pPr algn="ctr"/>
            <a:r>
              <a:rPr lang="fr-FR" sz="4800" b="1" dirty="0"/>
              <a:t>Responsabilité Gestionnaires publics </a:t>
            </a:r>
            <a:br>
              <a:rPr lang="fr-FR" sz="4800" b="1" dirty="0"/>
            </a:br>
            <a:r>
              <a:rPr lang="fr-FR" sz="4800" b="1" dirty="0"/>
              <a:t>Bilan </a:t>
            </a:r>
            <a:br>
              <a:rPr lang="fr-FR" sz="4800" b="1" dirty="0"/>
            </a:br>
            <a:endParaRPr lang="fr-FR" sz="48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88" y="362309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43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816" y="2277035"/>
            <a:ext cx="7871825" cy="2533236"/>
          </a:xfrm>
        </p:spPr>
        <p:txBody>
          <a:bodyPr/>
          <a:lstStyle/>
          <a:p>
            <a:pPr algn="ctr"/>
            <a:r>
              <a:rPr lang="fr-FR" sz="4800" b="1" dirty="0"/>
              <a:t>Ressources Humaines</a:t>
            </a:r>
            <a:br>
              <a:rPr lang="fr-FR" sz="4800" b="1" dirty="0"/>
            </a:br>
            <a:r>
              <a:rPr lang="fr-FR" sz="4800" b="1" dirty="0"/>
              <a:t>*****</a:t>
            </a:r>
            <a:br>
              <a:rPr lang="fr-FR" sz="4800" b="1" dirty="0"/>
            </a:br>
            <a:r>
              <a:rPr lang="fr-FR" sz="4800" b="1" dirty="0"/>
              <a:t>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588" y="362309"/>
            <a:ext cx="1694283" cy="169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32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1C28-1EE2-A0D8-702A-8D0A65248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AC04FB-18A3-EE69-226C-4F97F6B98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31" y="2510786"/>
            <a:ext cx="9013513" cy="25540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fr-FR" sz="2800" b="1" dirty="0">
              <a:solidFill>
                <a:srgbClr val="B44AA7"/>
              </a:solidFill>
            </a:endParaRPr>
          </a:p>
          <a:p>
            <a:pPr marL="0" lvl="0" indent="0">
              <a:buNone/>
            </a:pPr>
            <a:r>
              <a:rPr lang="fr-FR" sz="3600" b="1" dirty="0">
                <a:solidFill>
                  <a:srgbClr val="B44AA7"/>
                </a:solidFill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0608AC-67D3-77FD-FA33-286EFE8FC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72" y="242047"/>
            <a:ext cx="1234174" cy="1234174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EB332BEC-7480-873E-A14C-3CB2A62FF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853" y="2885873"/>
            <a:ext cx="8596668" cy="1320800"/>
          </a:xfrm>
        </p:spPr>
        <p:txBody>
          <a:bodyPr/>
          <a:lstStyle/>
          <a:p>
            <a:pPr algn="ctr"/>
            <a:r>
              <a:rPr lang="fr-FR" b="1" dirty="0"/>
              <a:t>INVITEE : Madame Catherine BRIGANT DRFIP PACA</a:t>
            </a:r>
          </a:p>
        </p:txBody>
      </p:sp>
    </p:spTree>
    <p:extLst>
      <p:ext uri="{BB962C8B-B14F-4D97-AF65-F5344CB8AC3E}">
        <p14:creationId xmlns:p14="http://schemas.microsoft.com/office/powerpoint/2010/main" val="335216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B4E08-7C2E-72B7-7FA4-E3F013659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1B08A4-7755-B3E7-3787-16CBAC03A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31" y="2510786"/>
            <a:ext cx="9013513" cy="25540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fr-FR" sz="2800" b="1" dirty="0">
              <a:solidFill>
                <a:srgbClr val="B44AA7"/>
              </a:solidFill>
            </a:endParaRPr>
          </a:p>
          <a:p>
            <a:pPr marL="0" lvl="0" indent="0">
              <a:buNone/>
            </a:pPr>
            <a:r>
              <a:rPr lang="fr-FR" sz="3600" b="1" dirty="0">
                <a:solidFill>
                  <a:srgbClr val="B44AA7"/>
                </a:solidFill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B8CFE2-0A33-010D-41EE-7B1E06DBF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72" y="242047"/>
            <a:ext cx="1234174" cy="1234174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973BB7DD-C463-F85A-3F97-DE5E2384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853" y="2885873"/>
            <a:ext cx="8596668" cy="1320800"/>
          </a:xfrm>
        </p:spPr>
        <p:txBody>
          <a:bodyPr/>
          <a:lstStyle/>
          <a:p>
            <a:pPr algn="ctr"/>
            <a:r>
              <a:rPr lang="fr-FR" b="1" dirty="0"/>
              <a:t>Questions DIVERSES</a:t>
            </a:r>
          </a:p>
        </p:txBody>
      </p:sp>
    </p:spTree>
    <p:extLst>
      <p:ext uri="{BB962C8B-B14F-4D97-AF65-F5344CB8AC3E}">
        <p14:creationId xmlns:p14="http://schemas.microsoft.com/office/powerpoint/2010/main" val="50602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F1BCF-015A-49B6-8648-63C416CA9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0504" y="1884416"/>
            <a:ext cx="7871825" cy="1646302"/>
          </a:xfrm>
        </p:spPr>
        <p:txBody>
          <a:bodyPr/>
          <a:lstStyle/>
          <a:p>
            <a:pPr algn="ctr"/>
            <a:r>
              <a:rPr lang="fr-FR" sz="4800" b="1" dirty="0"/>
              <a:t>Assemblée Générale AAC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1A9E6-FF81-4FFE-B3E1-3EDCFEAEF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508" y="4050833"/>
            <a:ext cx="8644829" cy="1646302"/>
          </a:xfrm>
        </p:spPr>
        <p:txBody>
          <a:bodyPr>
            <a:normAutofit/>
          </a:bodyPr>
          <a:lstStyle/>
          <a:p>
            <a:pPr algn="ctr"/>
            <a:r>
              <a:rPr lang="fr-FR" sz="4400" b="1" dirty="0">
                <a:solidFill>
                  <a:srgbClr val="B44AA7"/>
                </a:solidFill>
              </a:rPr>
              <a:t>Merci de votre participation !</a:t>
            </a:r>
            <a:endParaRPr lang="fr-FR" sz="6000" b="1" dirty="0">
              <a:solidFill>
                <a:srgbClr val="B44AA7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994" y="264569"/>
            <a:ext cx="1638427" cy="163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659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Violet 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690</TotalTime>
  <Words>231</Words>
  <Application>Microsoft Office PowerPoint</Application>
  <PresentationFormat>Grand écran</PresentationFormat>
  <Paragraphs>31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Facette</vt:lpstr>
      <vt:lpstr>Assemblée Générale AAC</vt:lpstr>
      <vt:lpstr>Assemblée générale de l’Association</vt:lpstr>
      <vt:lpstr>Propos introductifs du Président</vt:lpstr>
      <vt:lpstr>Approbation des comptes 202x (Vote)</vt:lpstr>
      <vt:lpstr>Approbation des comptes 2025</vt:lpstr>
      <vt:lpstr>Bilan 2025 et perspectives *****  Communication 325 adhérents 62 GIP 24 CROUS 21 Universités 15 écoles 18 EPLEFPA 7 ENSA 9 Ports et tous les autres      </vt:lpstr>
      <vt:lpstr>NOUVEAUX ELUS DU CA *****  Jacques Laures AC CEREMA Laurent Berthon AC Université Toulouse II Eric Fourrier AC Port Guadeloupe  Stéphane Gilles AC INRAE Stéphane Rodet AC Port de Bordeaux </vt:lpstr>
      <vt:lpstr>Responsabilité Gestionnaires publics  Bilan  </vt:lpstr>
      <vt:lpstr>Ressources Humaines *****  </vt:lpstr>
      <vt:lpstr>INVITEE : Madame Catherine BRIGANT DRFIP PACA</vt:lpstr>
      <vt:lpstr>Questions DIVERSES</vt:lpstr>
      <vt:lpstr>Assemblée Générale AAC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AAC</dc:title>
  <dc:creator>DOS REIS Anne-Marie</dc:creator>
  <cp:lastModifiedBy>Caillibotte Sylvie</cp:lastModifiedBy>
  <cp:revision>61</cp:revision>
  <cp:lastPrinted>2022-10-19T07:58:13Z</cp:lastPrinted>
  <dcterms:created xsi:type="dcterms:W3CDTF">2022-10-18T17:04:24Z</dcterms:created>
  <dcterms:modified xsi:type="dcterms:W3CDTF">2026-06-19T06:56:15Z</dcterms:modified>
</cp:coreProperties>
</file>