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6" r:id="rId1"/>
    <p:sldMasterId id="2147483813" r:id="rId2"/>
  </p:sldMasterIdLst>
  <p:notesMasterIdLst>
    <p:notesMasterId r:id="rId13"/>
  </p:notesMasterIdLst>
  <p:handoutMasterIdLst>
    <p:handoutMasterId r:id="rId14"/>
  </p:handoutMasterIdLst>
  <p:sldIdLst>
    <p:sldId id="362" r:id="rId3"/>
    <p:sldId id="366" r:id="rId4"/>
    <p:sldId id="371" r:id="rId5"/>
    <p:sldId id="369" r:id="rId6"/>
    <p:sldId id="370" r:id="rId7"/>
    <p:sldId id="372" r:id="rId8"/>
    <p:sldId id="376" r:id="rId9"/>
    <p:sldId id="373" r:id="rId10"/>
    <p:sldId id="374" r:id="rId11"/>
    <p:sldId id="375" r:id="rId12"/>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72" userDrawn="1">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0F0F"/>
    <a:srgbClr val="D82226"/>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56821" autoAdjust="0"/>
  </p:normalViewPr>
  <p:slideViewPr>
    <p:cSldViewPr showGuides="1">
      <p:cViewPr varScale="1">
        <p:scale>
          <a:sx n="63" d="100"/>
          <a:sy n="63" d="100"/>
        </p:scale>
        <p:origin x="2011" y="62"/>
      </p:cViewPr>
      <p:guideLst>
        <p:guide orient="horz" pos="1620"/>
        <p:guide orient="horz" pos="191"/>
        <p:guide orient="horz" pos="854"/>
        <p:guide orient="horz" pos="821"/>
        <p:guide orient="horz" pos="3072"/>
        <p:guide orient="horz" pos="3151"/>
        <p:guide pos="2880"/>
        <p:guide pos="476"/>
        <p:guide pos="5193"/>
        <p:guide pos="54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3" d="100"/>
          <a:sy n="63" d="100"/>
        </p:scale>
        <p:origin x="2429"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41746-20CB-4652-9F10-358A4E33325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fr-FR"/>
        </a:p>
      </dgm:t>
    </dgm:pt>
    <dgm:pt modelId="{55D8DF31-6B2A-482E-AB08-B9236AA81BB9}">
      <dgm:prSet phldrT="[Texte]"/>
      <dgm:spPr/>
      <dgm:t>
        <a:bodyPr/>
        <a:lstStyle/>
        <a:p>
          <a:r>
            <a:rPr lang="fr-FR" dirty="0"/>
            <a:t>Contrôle interne « métier »</a:t>
          </a:r>
        </a:p>
        <a:p>
          <a:r>
            <a:rPr lang="fr-FR" i="1" dirty="0"/>
            <a:t>Maîtriser les risques opérationnels</a:t>
          </a:r>
        </a:p>
      </dgm:t>
    </dgm:pt>
    <dgm:pt modelId="{81C3F84A-EC52-463A-9DA1-7947020A87C7}" type="parTrans" cxnId="{3075F647-80A8-4EF6-A679-540BFB0B4B02}">
      <dgm:prSet/>
      <dgm:spPr/>
      <dgm:t>
        <a:bodyPr/>
        <a:lstStyle/>
        <a:p>
          <a:endParaRPr lang="fr-FR"/>
        </a:p>
      </dgm:t>
    </dgm:pt>
    <dgm:pt modelId="{62A7CCE7-F5E8-4B1D-A7D4-1A27D02A3081}" type="sibTrans" cxnId="{3075F647-80A8-4EF6-A679-540BFB0B4B02}">
      <dgm:prSet/>
      <dgm:spPr/>
      <dgm:t>
        <a:bodyPr/>
        <a:lstStyle/>
        <a:p>
          <a:endParaRPr lang="fr-FR"/>
        </a:p>
      </dgm:t>
    </dgm:pt>
    <dgm:pt modelId="{7145B225-21FD-4863-9A50-44D48F9D8680}">
      <dgm:prSet phldrT="[Texte]"/>
      <dgm:spPr/>
      <dgm:t>
        <a:bodyPr/>
        <a:lstStyle/>
        <a:p>
          <a:r>
            <a:rPr lang="fr-FR" dirty="0"/>
            <a:t>Contrôle interne comptable</a:t>
          </a:r>
        </a:p>
        <a:p>
          <a:r>
            <a:rPr lang="fr-FR" i="1" dirty="0"/>
            <a:t>Fiabiliser la comptabilité générale</a:t>
          </a:r>
        </a:p>
      </dgm:t>
    </dgm:pt>
    <dgm:pt modelId="{AAEE43D0-4050-4F15-82C6-6AAEE66E86A3}" type="parTrans" cxnId="{B6F440B7-6711-40AD-A9AA-7448EA27BCAD}">
      <dgm:prSet/>
      <dgm:spPr/>
      <dgm:t>
        <a:bodyPr/>
        <a:lstStyle/>
        <a:p>
          <a:endParaRPr lang="fr-FR"/>
        </a:p>
      </dgm:t>
    </dgm:pt>
    <dgm:pt modelId="{B9183987-DA45-4C01-9A86-50157053C7EC}" type="sibTrans" cxnId="{B6F440B7-6711-40AD-A9AA-7448EA27BCAD}">
      <dgm:prSet/>
      <dgm:spPr/>
      <dgm:t>
        <a:bodyPr/>
        <a:lstStyle/>
        <a:p>
          <a:endParaRPr lang="fr-FR"/>
        </a:p>
      </dgm:t>
    </dgm:pt>
    <dgm:pt modelId="{11D2C376-5E20-4D5B-BEB2-B933A0578F4C}">
      <dgm:prSet phldrT="[Texte]"/>
      <dgm:spPr/>
      <dgm:t>
        <a:bodyPr/>
        <a:lstStyle/>
        <a:p>
          <a:r>
            <a:rPr lang="fr-FR" dirty="0"/>
            <a:t>Contrôle interne budgétaire</a:t>
          </a:r>
        </a:p>
        <a:p>
          <a:r>
            <a:rPr lang="fr-FR" i="1" dirty="0"/>
            <a:t>Fiabiliser la soutenabilité et les engagements</a:t>
          </a:r>
        </a:p>
      </dgm:t>
    </dgm:pt>
    <dgm:pt modelId="{672460F4-6330-4587-A9DF-17AA5D0126BD}" type="parTrans" cxnId="{306EAB3E-4127-4633-809F-F882997D58E5}">
      <dgm:prSet/>
      <dgm:spPr/>
      <dgm:t>
        <a:bodyPr/>
        <a:lstStyle/>
        <a:p>
          <a:endParaRPr lang="fr-FR"/>
        </a:p>
      </dgm:t>
    </dgm:pt>
    <dgm:pt modelId="{4ED36913-85EF-459B-94A7-CD51A31D30FE}" type="sibTrans" cxnId="{306EAB3E-4127-4633-809F-F882997D58E5}">
      <dgm:prSet/>
      <dgm:spPr/>
      <dgm:t>
        <a:bodyPr/>
        <a:lstStyle/>
        <a:p>
          <a:endParaRPr lang="fr-FR"/>
        </a:p>
      </dgm:t>
    </dgm:pt>
    <dgm:pt modelId="{9D5F8C3D-36BB-4210-8F43-0CEBAF2DDC2E}" type="pres">
      <dgm:prSet presAssocID="{85141746-20CB-4652-9F10-358A4E33325A}" presName="diagram" presStyleCnt="0">
        <dgm:presLayoutVars>
          <dgm:dir/>
          <dgm:resizeHandles val="exact"/>
        </dgm:presLayoutVars>
      </dgm:prSet>
      <dgm:spPr/>
    </dgm:pt>
    <dgm:pt modelId="{8A2F45A2-0E1B-4DEE-96D2-C90DF64020EB}" type="pres">
      <dgm:prSet presAssocID="{55D8DF31-6B2A-482E-AB08-B9236AA81BB9}" presName="node" presStyleLbl="node1" presStyleIdx="0" presStyleCnt="3" custScaleX="47144" custScaleY="35155" custLinFactNeighborX="-26428" custLinFactNeighborY="-38531">
        <dgm:presLayoutVars>
          <dgm:bulletEnabled val="1"/>
        </dgm:presLayoutVars>
      </dgm:prSet>
      <dgm:spPr/>
    </dgm:pt>
    <dgm:pt modelId="{71A2BFBD-DE6B-43CC-A2C8-53C5FE03D4F8}" type="pres">
      <dgm:prSet presAssocID="{62A7CCE7-F5E8-4B1D-A7D4-1A27D02A3081}" presName="sibTrans" presStyleCnt="0"/>
      <dgm:spPr/>
    </dgm:pt>
    <dgm:pt modelId="{1AA03B60-5D04-4FAF-A043-685BC277B87E}" type="pres">
      <dgm:prSet presAssocID="{7145B225-21FD-4863-9A50-44D48F9D8680}" presName="node" presStyleLbl="node1" presStyleIdx="1" presStyleCnt="3" custScaleX="47144" custScaleY="35155" custLinFactNeighborX="-57192" custLinFactNeighborY="64600">
        <dgm:presLayoutVars>
          <dgm:bulletEnabled val="1"/>
        </dgm:presLayoutVars>
      </dgm:prSet>
      <dgm:spPr/>
    </dgm:pt>
    <dgm:pt modelId="{1941897D-5477-4439-83AE-2131C5EBE4A5}" type="pres">
      <dgm:prSet presAssocID="{B9183987-DA45-4C01-9A86-50157053C7EC}" presName="sibTrans" presStyleCnt="0"/>
      <dgm:spPr/>
    </dgm:pt>
    <dgm:pt modelId="{92B319EF-A6B3-4D8A-A96D-7454CCC0EACF}" type="pres">
      <dgm:prSet presAssocID="{11D2C376-5E20-4D5B-BEB2-B933A0578F4C}" presName="node" presStyleLbl="node1" presStyleIdx="2" presStyleCnt="3" custScaleX="47144" custScaleY="35155" custLinFactNeighborX="-28620" custLinFactNeighborY="-26554">
        <dgm:presLayoutVars>
          <dgm:bulletEnabled val="1"/>
        </dgm:presLayoutVars>
      </dgm:prSet>
      <dgm:spPr/>
    </dgm:pt>
  </dgm:ptLst>
  <dgm:cxnLst>
    <dgm:cxn modelId="{B2209335-2F28-4DFE-99E0-ADFA2492E33B}" type="presOf" srcId="{7145B225-21FD-4863-9A50-44D48F9D8680}" destId="{1AA03B60-5D04-4FAF-A043-685BC277B87E}" srcOrd="0" destOrd="0" presId="urn:microsoft.com/office/officeart/2005/8/layout/default"/>
    <dgm:cxn modelId="{306EAB3E-4127-4633-809F-F882997D58E5}" srcId="{85141746-20CB-4652-9F10-358A4E33325A}" destId="{11D2C376-5E20-4D5B-BEB2-B933A0578F4C}" srcOrd="2" destOrd="0" parTransId="{672460F4-6330-4587-A9DF-17AA5D0126BD}" sibTransId="{4ED36913-85EF-459B-94A7-CD51A31D30FE}"/>
    <dgm:cxn modelId="{3075F647-80A8-4EF6-A679-540BFB0B4B02}" srcId="{85141746-20CB-4652-9F10-358A4E33325A}" destId="{55D8DF31-6B2A-482E-AB08-B9236AA81BB9}" srcOrd="0" destOrd="0" parTransId="{81C3F84A-EC52-463A-9DA1-7947020A87C7}" sibTransId="{62A7CCE7-F5E8-4B1D-A7D4-1A27D02A3081}"/>
    <dgm:cxn modelId="{A4438872-88C5-4C5E-88A5-8336F0EB041C}" type="presOf" srcId="{85141746-20CB-4652-9F10-358A4E33325A}" destId="{9D5F8C3D-36BB-4210-8F43-0CEBAF2DDC2E}" srcOrd="0" destOrd="0" presId="urn:microsoft.com/office/officeart/2005/8/layout/default"/>
    <dgm:cxn modelId="{A0C0BA5A-D4F6-444F-80CD-3077AF51D0DE}" type="presOf" srcId="{55D8DF31-6B2A-482E-AB08-B9236AA81BB9}" destId="{8A2F45A2-0E1B-4DEE-96D2-C90DF64020EB}" srcOrd="0" destOrd="0" presId="urn:microsoft.com/office/officeart/2005/8/layout/default"/>
    <dgm:cxn modelId="{B6F440B7-6711-40AD-A9AA-7448EA27BCAD}" srcId="{85141746-20CB-4652-9F10-358A4E33325A}" destId="{7145B225-21FD-4863-9A50-44D48F9D8680}" srcOrd="1" destOrd="0" parTransId="{AAEE43D0-4050-4F15-82C6-6AAEE66E86A3}" sibTransId="{B9183987-DA45-4C01-9A86-50157053C7EC}"/>
    <dgm:cxn modelId="{CFEFACC8-CE31-4E4B-8A36-7533FC2C16FA}" type="presOf" srcId="{11D2C376-5E20-4D5B-BEB2-B933A0578F4C}" destId="{92B319EF-A6B3-4D8A-A96D-7454CCC0EACF}" srcOrd="0" destOrd="0" presId="urn:microsoft.com/office/officeart/2005/8/layout/default"/>
    <dgm:cxn modelId="{259A28C8-A70E-4F21-8D64-D6BB381D5B00}" type="presParOf" srcId="{9D5F8C3D-36BB-4210-8F43-0CEBAF2DDC2E}" destId="{8A2F45A2-0E1B-4DEE-96D2-C90DF64020EB}" srcOrd="0" destOrd="0" presId="urn:microsoft.com/office/officeart/2005/8/layout/default"/>
    <dgm:cxn modelId="{A94FD87C-0792-412C-A272-984791276A77}" type="presParOf" srcId="{9D5F8C3D-36BB-4210-8F43-0CEBAF2DDC2E}" destId="{71A2BFBD-DE6B-43CC-A2C8-53C5FE03D4F8}" srcOrd="1" destOrd="0" presId="urn:microsoft.com/office/officeart/2005/8/layout/default"/>
    <dgm:cxn modelId="{A48841A2-9FD0-42E5-BA21-DDBCD46B470A}" type="presParOf" srcId="{9D5F8C3D-36BB-4210-8F43-0CEBAF2DDC2E}" destId="{1AA03B60-5D04-4FAF-A043-685BC277B87E}" srcOrd="2" destOrd="0" presId="urn:microsoft.com/office/officeart/2005/8/layout/default"/>
    <dgm:cxn modelId="{126A51AA-1118-4B7C-A350-BBA7E0E03714}" type="presParOf" srcId="{9D5F8C3D-36BB-4210-8F43-0CEBAF2DDC2E}" destId="{1941897D-5477-4439-83AE-2131C5EBE4A5}" srcOrd="3" destOrd="0" presId="urn:microsoft.com/office/officeart/2005/8/layout/default"/>
    <dgm:cxn modelId="{8478B2A1-730F-4FE5-8E3E-85E115D6BA77}" type="presParOf" srcId="{9D5F8C3D-36BB-4210-8F43-0CEBAF2DDC2E}" destId="{92B319EF-A6B3-4D8A-A96D-7454CCC0EACF}" srcOrd="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2F45A2-0E1B-4DEE-96D2-C90DF64020EB}">
      <dsp:nvSpPr>
        <dsp:cNvPr id="0" name=""/>
        <dsp:cNvSpPr/>
      </dsp:nvSpPr>
      <dsp:spPr>
        <a:xfrm>
          <a:off x="0" y="0"/>
          <a:ext cx="1726220" cy="7723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fr-FR" sz="1000" kern="1200" dirty="0"/>
            <a:t>Contrôle interne « métier »</a:t>
          </a:r>
        </a:p>
        <a:p>
          <a:pPr marL="0" lvl="0" indent="0" algn="ctr" defTabSz="444500">
            <a:lnSpc>
              <a:spcPct val="90000"/>
            </a:lnSpc>
            <a:spcBef>
              <a:spcPct val="0"/>
            </a:spcBef>
            <a:spcAft>
              <a:spcPct val="35000"/>
            </a:spcAft>
            <a:buNone/>
          </a:pPr>
          <a:r>
            <a:rPr lang="fr-FR" sz="1000" i="1" kern="1200" dirty="0"/>
            <a:t>Maîtriser les risques opérationnels</a:t>
          </a:r>
        </a:p>
      </dsp:txBody>
      <dsp:txXfrm>
        <a:off x="0" y="0"/>
        <a:ext cx="1726220" cy="772339"/>
      </dsp:txXfrm>
    </dsp:sp>
    <dsp:sp modelId="{1AA03B60-5D04-4FAF-A043-685BC277B87E}">
      <dsp:nvSpPr>
        <dsp:cNvPr id="0" name=""/>
        <dsp:cNvSpPr/>
      </dsp:nvSpPr>
      <dsp:spPr>
        <a:xfrm>
          <a:off x="0" y="1728201"/>
          <a:ext cx="1726220" cy="7723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fr-FR" sz="1000" kern="1200" dirty="0"/>
            <a:t>Contrôle interne comptable</a:t>
          </a:r>
        </a:p>
        <a:p>
          <a:pPr marL="0" lvl="0" indent="0" algn="ctr" defTabSz="444500">
            <a:lnSpc>
              <a:spcPct val="90000"/>
            </a:lnSpc>
            <a:spcBef>
              <a:spcPct val="0"/>
            </a:spcBef>
            <a:spcAft>
              <a:spcPct val="35000"/>
            </a:spcAft>
            <a:buNone/>
          </a:pPr>
          <a:r>
            <a:rPr lang="fr-FR" sz="1000" i="1" kern="1200" dirty="0"/>
            <a:t>Fiabiliser la comptabilité générale</a:t>
          </a:r>
        </a:p>
      </dsp:txBody>
      <dsp:txXfrm>
        <a:off x="0" y="1728201"/>
        <a:ext cx="1726220" cy="772339"/>
      </dsp:txXfrm>
    </dsp:sp>
    <dsp:sp modelId="{92B319EF-A6B3-4D8A-A96D-7454CCC0EACF}">
      <dsp:nvSpPr>
        <dsp:cNvPr id="0" name=""/>
        <dsp:cNvSpPr/>
      </dsp:nvSpPr>
      <dsp:spPr>
        <a:xfrm>
          <a:off x="0" y="864087"/>
          <a:ext cx="1726220" cy="77233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fr-FR" sz="1000" kern="1200" dirty="0"/>
            <a:t>Contrôle interne budgétaire</a:t>
          </a:r>
        </a:p>
        <a:p>
          <a:pPr marL="0" lvl="0" indent="0" algn="ctr" defTabSz="444500">
            <a:lnSpc>
              <a:spcPct val="90000"/>
            </a:lnSpc>
            <a:spcBef>
              <a:spcPct val="0"/>
            </a:spcBef>
            <a:spcAft>
              <a:spcPct val="35000"/>
            </a:spcAft>
            <a:buNone/>
          </a:pPr>
          <a:r>
            <a:rPr lang="fr-FR" sz="1000" i="1" kern="1200" dirty="0"/>
            <a:t>Fiabiliser la soutenabilité et les engagements</a:t>
          </a:r>
        </a:p>
      </dsp:txBody>
      <dsp:txXfrm>
        <a:off x="0" y="864087"/>
        <a:ext cx="1726220" cy="77233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1C04954-C962-4CE3-9016-38A329BB742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F71531F8-7E36-4888-B6FC-BB64C98DFA1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4D1B082-8763-45A2-97A1-B46D7FE7567C}" type="datetimeFigureOut">
              <a:rPr lang="fr-FR" smtClean="0"/>
              <a:t>18/11/2025</a:t>
            </a:fld>
            <a:endParaRPr lang="fr-FR"/>
          </a:p>
        </p:txBody>
      </p:sp>
      <p:sp>
        <p:nvSpPr>
          <p:cNvPr id="4" name="Espace réservé du pied de page 3">
            <a:extLst>
              <a:ext uri="{FF2B5EF4-FFF2-40B4-BE49-F238E27FC236}">
                <a16:creationId xmlns:a16="http://schemas.microsoft.com/office/drawing/2014/main" id="{DE10E2BF-636D-4402-9B85-23AE1C4F1B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497E2C0B-1A3D-4012-91F9-1EAAD896E0C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38E6C12-38BB-4E46-82EC-A1231C2A79BE}" type="slidenum">
              <a:rPr lang="fr-FR" smtClean="0"/>
              <a:t>‹N°›</a:t>
            </a:fld>
            <a:endParaRPr lang="fr-FR"/>
          </a:p>
        </p:txBody>
      </p:sp>
    </p:spTree>
    <p:extLst>
      <p:ext uri="{BB962C8B-B14F-4D97-AF65-F5344CB8AC3E}">
        <p14:creationId xmlns:p14="http://schemas.microsoft.com/office/powerpoint/2010/main" val="495372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18/11/2025</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2</a:t>
            </a:fld>
            <a:endParaRPr lang="fr-FR" dirty="0"/>
          </a:p>
        </p:txBody>
      </p:sp>
    </p:spTree>
    <p:extLst>
      <p:ext uri="{BB962C8B-B14F-4D97-AF65-F5344CB8AC3E}">
        <p14:creationId xmlns:p14="http://schemas.microsoft.com/office/powerpoint/2010/main" val="2075804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i="0"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3</a:t>
            </a:fld>
            <a:endParaRPr lang="fr-FR" dirty="0"/>
          </a:p>
        </p:txBody>
      </p:sp>
    </p:spTree>
    <p:extLst>
      <p:ext uri="{BB962C8B-B14F-4D97-AF65-F5344CB8AC3E}">
        <p14:creationId xmlns:p14="http://schemas.microsoft.com/office/powerpoint/2010/main" val="2724831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normAutofit fontScale="77500" lnSpcReduction="20000"/>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4</a:t>
            </a:fld>
            <a:endParaRPr lang="fr-FR" dirty="0"/>
          </a:p>
        </p:txBody>
      </p:sp>
    </p:spTree>
    <p:extLst>
      <p:ext uri="{BB962C8B-B14F-4D97-AF65-F5344CB8AC3E}">
        <p14:creationId xmlns:p14="http://schemas.microsoft.com/office/powerpoint/2010/main" val="3252259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normAutofit lnSpcReduction="10000"/>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5</a:t>
            </a:fld>
            <a:endParaRPr lang="fr-FR" dirty="0"/>
          </a:p>
        </p:txBody>
      </p:sp>
    </p:spTree>
    <p:extLst>
      <p:ext uri="{BB962C8B-B14F-4D97-AF65-F5344CB8AC3E}">
        <p14:creationId xmlns:p14="http://schemas.microsoft.com/office/powerpoint/2010/main" val="1362997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FontTx/>
              <a:buNone/>
            </a:pPr>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6</a:t>
            </a:fld>
            <a:endParaRPr lang="fr-FR" dirty="0"/>
          </a:p>
        </p:txBody>
      </p:sp>
    </p:spTree>
    <p:extLst>
      <p:ext uri="{BB962C8B-B14F-4D97-AF65-F5344CB8AC3E}">
        <p14:creationId xmlns:p14="http://schemas.microsoft.com/office/powerpoint/2010/main" val="904453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800"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7</a:t>
            </a:fld>
            <a:endParaRPr lang="fr-FR" dirty="0"/>
          </a:p>
        </p:txBody>
      </p:sp>
    </p:spTree>
    <p:extLst>
      <p:ext uri="{BB962C8B-B14F-4D97-AF65-F5344CB8AC3E}">
        <p14:creationId xmlns:p14="http://schemas.microsoft.com/office/powerpoint/2010/main" val="2835395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171450" indent="-171450">
              <a:buFontTx/>
              <a:buChar char="-"/>
            </a:pPr>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8</a:t>
            </a:fld>
            <a:endParaRPr lang="fr-FR" dirty="0"/>
          </a:p>
        </p:txBody>
      </p:sp>
    </p:spTree>
    <p:extLst>
      <p:ext uri="{BB962C8B-B14F-4D97-AF65-F5344CB8AC3E}">
        <p14:creationId xmlns:p14="http://schemas.microsoft.com/office/powerpoint/2010/main" val="1776165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B06CD8F-B7ED-4A05-9FB1-A01CC0EF02CC}" type="slidenum">
              <a:rPr lang="fr-FR" smtClean="0"/>
              <a:pPr/>
              <a:t>9</a:t>
            </a:fld>
            <a:endParaRPr lang="fr-FR" dirty="0"/>
          </a:p>
        </p:txBody>
      </p:sp>
    </p:spTree>
    <p:extLst>
      <p:ext uri="{BB962C8B-B14F-4D97-AF65-F5344CB8AC3E}">
        <p14:creationId xmlns:p14="http://schemas.microsoft.com/office/powerpoint/2010/main" val="3370063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sous-titre">
    <p:spTree>
      <p:nvGrpSpPr>
        <p:cNvPr id="1" name=""/>
        <p:cNvGrpSpPr/>
        <p:nvPr/>
      </p:nvGrpSpPr>
      <p:grpSpPr>
        <a:xfrm>
          <a:off x="0" y="0"/>
          <a:ext cx="0" cy="0"/>
          <a:chOff x="0" y="0"/>
          <a:chExt cx="0" cy="0"/>
        </a:xfrm>
      </p:grpSpPr>
      <p:sp>
        <p:nvSpPr>
          <p:cNvPr id="14" name="Espace réservé du texte 13">
            <a:extLst>
              <a:ext uri="{FF2B5EF4-FFF2-40B4-BE49-F238E27FC236}">
                <a16:creationId xmlns:a16="http://schemas.microsoft.com/office/drawing/2014/main" id="{66EC1B51-6E45-6660-9EE6-8FCD16978C1C}"/>
              </a:ext>
            </a:extLst>
          </p:cNvPr>
          <p:cNvSpPr>
            <a:spLocks noGrp="1"/>
          </p:cNvSpPr>
          <p:nvPr>
            <p:ph type="body" sz="quarter" idx="11" hasCustomPrompt="1"/>
          </p:nvPr>
        </p:nvSpPr>
        <p:spPr>
          <a:xfrm>
            <a:off x="450000" y="2628000"/>
            <a:ext cx="8513026" cy="377026"/>
          </a:xfrm>
          <a:prstGeom prst="rect">
            <a:avLst/>
          </a:prstGeom>
        </p:spPr>
        <p:txBody>
          <a:bodyPr wrap="square" lIns="0" rIns="0">
            <a:spAutoFit/>
          </a:bodyPr>
          <a:lstStyle>
            <a:lvl1pPr>
              <a:defRPr sz="1850">
                <a:latin typeface="Marianne" panose="02000000000000000000" pitchFamily="2" charset="0"/>
              </a:defRPr>
            </a:lvl1pPr>
          </a:lstStyle>
          <a:p>
            <a:pPr lvl="0"/>
            <a:r>
              <a:rPr lang="fr-FR" dirty="0"/>
              <a:t>Sous-titre</a:t>
            </a:r>
          </a:p>
        </p:txBody>
      </p:sp>
      <p:sp>
        <p:nvSpPr>
          <p:cNvPr id="17" name="Titre 16">
            <a:extLst>
              <a:ext uri="{FF2B5EF4-FFF2-40B4-BE49-F238E27FC236}">
                <a16:creationId xmlns:a16="http://schemas.microsoft.com/office/drawing/2014/main" id="{613BE2A0-F420-9630-FB15-6AD0412A4807}"/>
              </a:ext>
            </a:extLst>
          </p:cNvPr>
          <p:cNvSpPr>
            <a:spLocks noGrp="1"/>
          </p:cNvSpPr>
          <p:nvPr>
            <p:ph type="title" hasCustomPrompt="1"/>
          </p:nvPr>
        </p:nvSpPr>
        <p:spPr>
          <a:xfrm>
            <a:off x="450000" y="1900800"/>
            <a:ext cx="8513026" cy="542456"/>
          </a:xfrm>
          <a:prstGeom prst="rect">
            <a:avLst/>
          </a:prstGeom>
        </p:spPr>
        <p:txBody>
          <a:bodyPr lIns="0" rIns="0" anchor="b" anchorCtr="0">
            <a:spAutoFit/>
          </a:bodyPr>
          <a:lstStyle>
            <a:lvl1pPr>
              <a:defRPr sz="3250" cap="all" baseline="0"/>
            </a:lvl1pPr>
          </a:lstStyle>
          <a:p>
            <a:r>
              <a:rPr lang="fr-FR" dirty="0"/>
              <a:t>Titre</a:t>
            </a:r>
          </a:p>
        </p:txBody>
      </p:sp>
    </p:spTree>
    <p:extLst>
      <p:ext uri="{BB962C8B-B14F-4D97-AF65-F5344CB8AC3E}">
        <p14:creationId xmlns:p14="http://schemas.microsoft.com/office/powerpoint/2010/main" val="294613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60000" y="1458000"/>
            <a:ext cx="8442479" cy="537686"/>
          </a:xfrm>
        </p:spPr>
        <p:txBody>
          <a:bodyPr lIns="0" rIns="0"/>
          <a:lstStyle>
            <a:lvl1pPr>
              <a:defRPr/>
            </a:lvl1pPr>
          </a:lstStyle>
          <a:p>
            <a:r>
              <a:rPr kumimoji="0" lang="fr-FR" sz="2550" b="1" i="0" u="none" strike="noStrike" kern="1200" cap="none" spc="0" normalizeH="0" baseline="0" noProof="0" dirty="0">
                <a:ln>
                  <a:noFill/>
                </a:ln>
                <a:solidFill>
                  <a:srgbClr val="000000"/>
                </a:solidFill>
                <a:effectLst/>
                <a:uLnTx/>
                <a:uFillTx/>
                <a:latin typeface="Marianne"/>
                <a:ea typeface="+mj-ea"/>
                <a:cs typeface="+mj-cs"/>
              </a:rPr>
              <a:t>Sommaire</a:t>
            </a:r>
            <a:endParaRPr lang="fr-FR" dirty="0"/>
          </a:p>
        </p:txBody>
      </p:sp>
      <p:sp>
        <p:nvSpPr>
          <p:cNvPr id="14" name="Espace réservé du texte 13">
            <a:extLst>
              <a:ext uri="{FF2B5EF4-FFF2-40B4-BE49-F238E27FC236}">
                <a16:creationId xmlns:a16="http://schemas.microsoft.com/office/drawing/2014/main" id="{01C0195B-E873-19FB-72D3-4FE9DBCD69AE}"/>
              </a:ext>
            </a:extLst>
          </p:cNvPr>
          <p:cNvSpPr>
            <a:spLocks noGrp="1"/>
          </p:cNvSpPr>
          <p:nvPr>
            <p:ph type="body" sz="quarter" idx="10" hasCustomPrompt="1"/>
          </p:nvPr>
        </p:nvSpPr>
        <p:spPr>
          <a:xfrm>
            <a:off x="360000" y="2059200"/>
            <a:ext cx="2520000" cy="2520000"/>
          </a:xfrm>
          <a:prstGeom prst="rect">
            <a:avLst/>
          </a:prstGeom>
        </p:spPr>
        <p:txBody>
          <a:bodyPr lIns="0" tIns="0" rIns="0" bIns="0"/>
          <a:lstStyle/>
          <a:p>
            <a:pPr marL="144000" marR="0" lvl="0" indent="-144000" algn="l" defTabSz="914400" rtl="0" eaLnBrk="1" fontAlgn="auto" latinLnBrk="0" hangingPunct="1">
              <a:lnSpc>
                <a:spcPct val="100000"/>
              </a:lnSpc>
              <a:spcBef>
                <a:spcPts val="400"/>
              </a:spcBef>
              <a:spcAft>
                <a:spcPts val="800"/>
              </a:spcAft>
              <a:buClrTx/>
              <a:buSzTx/>
              <a:buFont typeface="+mj-lt"/>
              <a:buAutoNum type="arabicPeriod"/>
              <a:tabLst/>
              <a:defRPr/>
            </a:pPr>
            <a:r>
              <a:rPr kumimoji="0" lang="fr-FR" sz="1050" b="1" i="0" u="none" strike="noStrike" kern="1200" cap="none" spc="0" normalizeH="0" baseline="0" noProof="0" dirty="0">
                <a:ln>
                  <a:noFill/>
                </a:ln>
                <a:solidFill>
                  <a:srgbClr val="000000"/>
                </a:solidFill>
                <a:effectLst/>
                <a:uLnTx/>
                <a:uFillTx/>
                <a:latin typeface="Marianne"/>
                <a:ea typeface="+mn-ea"/>
                <a:cs typeface="+mn-cs"/>
              </a:rPr>
              <a:t>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endParaRPr kumimoji="0" lang="fr-FR" sz="950" b="0" i="0" u="none" strike="noStrike" kern="1200" cap="none" spc="0" normalizeH="0" baseline="0" noProof="0" dirty="0">
              <a:ln>
                <a:noFill/>
              </a:ln>
              <a:solidFill>
                <a:srgbClr val="000000"/>
              </a:solidFill>
              <a:effectLst/>
              <a:uLnTx/>
              <a:uFillTx/>
              <a:latin typeface="Marianne"/>
              <a:ea typeface="+mn-ea"/>
              <a:cs typeface="+mn-cs"/>
            </a:endParaRPr>
          </a:p>
        </p:txBody>
      </p:sp>
      <p:sp>
        <p:nvSpPr>
          <p:cNvPr id="16" name="Espace réservé du texte 15">
            <a:extLst>
              <a:ext uri="{FF2B5EF4-FFF2-40B4-BE49-F238E27FC236}">
                <a16:creationId xmlns:a16="http://schemas.microsoft.com/office/drawing/2014/main" id="{65A871E7-2910-C19D-68ED-04F24445459D}"/>
              </a:ext>
            </a:extLst>
          </p:cNvPr>
          <p:cNvSpPr>
            <a:spLocks noGrp="1"/>
          </p:cNvSpPr>
          <p:nvPr>
            <p:ph type="body" sz="quarter" idx="11" hasCustomPrompt="1"/>
          </p:nvPr>
        </p:nvSpPr>
        <p:spPr>
          <a:xfrm>
            <a:off x="3312319" y="2059200"/>
            <a:ext cx="2519362" cy="2520000"/>
          </a:xfrm>
          <a:prstGeom prst="rect">
            <a:avLst/>
          </a:prstGeom>
        </p:spPr>
        <p:txBody>
          <a:bodyPr lIns="0" tIns="0" rIns="0" bIns="0"/>
          <a:lstStyle/>
          <a:p>
            <a:pPr marL="144000" marR="0" lvl="0" indent="-144000" algn="l" defTabSz="914400" rtl="0" eaLnBrk="1" fontAlgn="auto" latinLnBrk="0" hangingPunct="1">
              <a:lnSpc>
                <a:spcPct val="100000"/>
              </a:lnSpc>
              <a:spcBef>
                <a:spcPts val="400"/>
              </a:spcBef>
              <a:spcAft>
                <a:spcPts val="800"/>
              </a:spcAft>
              <a:buClrTx/>
              <a:buSzTx/>
              <a:buFont typeface="+mj-lt"/>
              <a:buAutoNum type="arabicPeriod" startAt="2"/>
              <a:tabLst/>
              <a:defRPr/>
            </a:pPr>
            <a:r>
              <a:rPr kumimoji="0" lang="fr-FR" sz="1050" b="1" i="0" u="none" strike="noStrike" kern="1200" cap="none" spc="0" normalizeH="0" baseline="0" noProof="0" dirty="0">
                <a:ln>
                  <a:noFill/>
                </a:ln>
                <a:solidFill>
                  <a:srgbClr val="000000"/>
                </a:solidFill>
                <a:effectLst/>
                <a:uLnTx/>
                <a:uFillTx/>
                <a:latin typeface="Marianne"/>
                <a:ea typeface="+mn-ea"/>
                <a:cs typeface="+mn-cs"/>
              </a:rPr>
              <a:t>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a:p>
            <a:pPr marL="144000" marR="0" lvl="0" indent="-144000" algn="l" defTabSz="914400" rtl="0" eaLnBrk="1" fontAlgn="auto" latinLnBrk="0" hangingPunct="1">
              <a:lnSpc>
                <a:spcPct val="100000"/>
              </a:lnSpc>
              <a:spcBef>
                <a:spcPts val="400"/>
              </a:spcBef>
              <a:spcAft>
                <a:spcPts val="800"/>
              </a:spcAft>
              <a:buClrTx/>
              <a:buSzTx/>
              <a:buFont typeface="+mj-lt"/>
              <a:buAutoNum type="arabicPeriod" startAt="2"/>
              <a:tabLst/>
              <a:defRPr/>
            </a:pPr>
            <a:r>
              <a:rPr kumimoji="0" lang="fr-FR" sz="1050" b="1" i="0" u="none" strike="noStrike" kern="1200" cap="none" spc="0" normalizeH="0" baseline="0" noProof="0" dirty="0">
                <a:ln>
                  <a:noFill/>
                </a:ln>
                <a:solidFill>
                  <a:srgbClr val="000000"/>
                </a:solidFill>
                <a:effectLst/>
                <a:uLnTx/>
                <a:uFillTx/>
                <a:latin typeface="Marianne"/>
                <a:ea typeface="+mn-ea"/>
                <a:cs typeface="+mn-cs"/>
              </a:rPr>
              <a:t>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p:txBody>
      </p:sp>
      <p:sp>
        <p:nvSpPr>
          <p:cNvPr id="18" name="Espace réservé du texte 17">
            <a:extLst>
              <a:ext uri="{FF2B5EF4-FFF2-40B4-BE49-F238E27FC236}">
                <a16:creationId xmlns:a16="http://schemas.microsoft.com/office/drawing/2014/main" id="{6D2B99F9-54C7-A555-43B1-CC8C15726434}"/>
              </a:ext>
            </a:extLst>
          </p:cNvPr>
          <p:cNvSpPr>
            <a:spLocks noGrp="1"/>
          </p:cNvSpPr>
          <p:nvPr>
            <p:ph type="body" sz="quarter" idx="12" hasCustomPrompt="1"/>
          </p:nvPr>
        </p:nvSpPr>
        <p:spPr>
          <a:xfrm>
            <a:off x="6264000" y="2059200"/>
            <a:ext cx="2520000" cy="2520000"/>
          </a:xfrm>
          <a:prstGeom prst="rect">
            <a:avLst/>
          </a:prstGeom>
        </p:spPr>
        <p:txBody>
          <a:bodyPr lIns="0" tIns="0" rIns="0" bIns="0"/>
          <a:lstStyle/>
          <a:p>
            <a:pPr marL="144000" marR="0" lvl="0" indent="-144000" algn="l" defTabSz="914400" rtl="0" eaLnBrk="1" fontAlgn="auto" latinLnBrk="0" hangingPunct="1">
              <a:lnSpc>
                <a:spcPct val="100000"/>
              </a:lnSpc>
              <a:spcBef>
                <a:spcPts val="400"/>
              </a:spcBef>
              <a:spcAft>
                <a:spcPts val="800"/>
              </a:spcAft>
              <a:buClrTx/>
              <a:buSzTx/>
              <a:buFont typeface="+mj-lt"/>
              <a:buAutoNum type="arabicPeriod" startAt="4"/>
              <a:tabLst/>
              <a:defRPr/>
            </a:pPr>
            <a:r>
              <a:rPr kumimoji="0" lang="fr-FR" sz="1050" b="1" i="0" u="none" strike="noStrike" kern="1200" cap="none" spc="0" normalizeH="0" baseline="0" noProof="0" dirty="0">
                <a:ln>
                  <a:noFill/>
                </a:ln>
                <a:solidFill>
                  <a:srgbClr val="000000"/>
                </a:solidFill>
                <a:effectLst/>
                <a:uLnTx/>
                <a:uFillTx/>
                <a:latin typeface="Marianne"/>
                <a:ea typeface="+mn-ea"/>
                <a:cs typeface="+mn-cs"/>
              </a:rPr>
              <a:t>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a:p>
            <a:pPr marL="324000" marR="0" lvl="1" indent="-144000" algn="l" defTabSz="914400" rtl="0" eaLnBrk="1" fontAlgn="auto" latinLnBrk="0" hangingPunct="1">
              <a:lnSpc>
                <a:spcPct val="100000"/>
              </a:lnSpc>
              <a:spcBef>
                <a:spcPts val="600"/>
              </a:spcBef>
              <a:spcAft>
                <a:spcPts val="800"/>
              </a:spcAft>
              <a:buClrTx/>
              <a:buSzTx/>
              <a:buFont typeface="+mj-lt"/>
              <a:buAutoNum type="alphaLcPeriod"/>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Sous-titre de partie</a:t>
            </a:r>
          </a:p>
        </p:txBody>
      </p:sp>
    </p:spTree>
    <p:extLst>
      <p:ext uri="{BB962C8B-B14F-4D97-AF65-F5344CB8AC3E}">
        <p14:creationId xmlns:p14="http://schemas.microsoft.com/office/powerpoint/2010/main" val="164103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60000" y="1206000"/>
            <a:ext cx="8424000" cy="853200"/>
          </a:xfrm>
        </p:spPr>
        <p:txBody>
          <a:bodyPr lIns="0" rIns="0">
            <a:noAutofit/>
          </a:bodyPr>
          <a:lstStyle>
            <a:lvl1pPr>
              <a:defRPr/>
            </a:lvl1pPr>
          </a:lstStyle>
          <a:p>
            <a:r>
              <a:rPr kumimoji="0" lang="fr-FR" sz="2550" b="1" i="0" u="none" strike="noStrike" kern="1200" cap="none" spc="0" normalizeH="0" baseline="0" noProof="0" dirty="0">
                <a:ln>
                  <a:noFill/>
                </a:ln>
                <a:solidFill>
                  <a:srgbClr val="000000"/>
                </a:solidFill>
                <a:effectLst/>
                <a:uLnTx/>
                <a:uFillTx/>
                <a:latin typeface="Marianne"/>
                <a:ea typeface="+mj-ea"/>
                <a:cs typeface="+mj-cs"/>
              </a:rPr>
              <a:t>Lorem ipsum </a:t>
            </a:r>
            <a:r>
              <a:rPr kumimoji="0" lang="fr-FR" sz="2550" b="1" i="0" u="none" strike="noStrike" kern="1200" cap="none" spc="0" normalizeH="0" baseline="0" noProof="0" dirty="0" err="1">
                <a:ln>
                  <a:noFill/>
                </a:ln>
                <a:solidFill>
                  <a:srgbClr val="000000"/>
                </a:solidFill>
                <a:effectLst/>
                <a:uLnTx/>
                <a:uFillTx/>
                <a:latin typeface="Marianne"/>
                <a:ea typeface="+mj-ea"/>
                <a:cs typeface="+mj-cs"/>
              </a:rPr>
              <a:t>dolor</a:t>
            </a:r>
            <a:br>
              <a:rPr kumimoji="0" lang="fr-FR" sz="2550" b="1" i="0" u="none" strike="noStrike" kern="1200" cap="none" spc="0" normalizeH="0" baseline="0" noProof="0" dirty="0">
                <a:ln>
                  <a:noFill/>
                </a:ln>
                <a:solidFill>
                  <a:srgbClr val="000000"/>
                </a:solidFill>
                <a:effectLst/>
                <a:uLnTx/>
                <a:uFillTx/>
                <a:latin typeface="Marianne"/>
                <a:ea typeface="+mj-ea"/>
                <a:cs typeface="+mj-cs"/>
              </a:rPr>
            </a:br>
            <a:r>
              <a:rPr kumimoji="0" lang="fr-FR" sz="2550" b="1" i="0" u="none" strike="noStrike" kern="1200" cap="none" spc="0" normalizeH="0" baseline="0" noProof="0" dirty="0" err="1">
                <a:ln>
                  <a:noFill/>
                </a:ln>
                <a:solidFill>
                  <a:srgbClr val="000000"/>
                </a:solidFill>
                <a:effectLst/>
                <a:uLnTx/>
                <a:uFillTx/>
                <a:latin typeface="Marianne"/>
                <a:ea typeface="+mj-ea"/>
                <a:cs typeface="+mj-cs"/>
              </a:rPr>
              <a:t>sit</a:t>
            </a:r>
            <a:r>
              <a:rPr kumimoji="0" lang="fr-FR" sz="2550" b="1" i="0" u="none" strike="noStrike" kern="1200" cap="none" spc="0" normalizeH="0" baseline="0" noProof="0" dirty="0">
                <a:ln>
                  <a:noFill/>
                </a:ln>
                <a:solidFill>
                  <a:srgbClr val="000000"/>
                </a:solidFill>
                <a:effectLst/>
                <a:uLnTx/>
                <a:uFillTx/>
                <a:latin typeface="Marianne"/>
                <a:ea typeface="+mj-ea"/>
                <a:cs typeface="+mj-cs"/>
              </a:rPr>
              <a:t> </a:t>
            </a:r>
            <a:r>
              <a:rPr kumimoji="0" lang="fr-FR" sz="2550" b="1" i="0" u="none" strike="noStrike" kern="1200" cap="none" spc="0" normalizeH="0" baseline="0" noProof="0" dirty="0" err="1">
                <a:ln>
                  <a:noFill/>
                </a:ln>
                <a:solidFill>
                  <a:srgbClr val="000000"/>
                </a:solidFill>
                <a:effectLst/>
                <a:uLnTx/>
                <a:uFillTx/>
                <a:latin typeface="Marianne"/>
                <a:ea typeface="+mj-ea"/>
                <a:cs typeface="+mj-cs"/>
              </a:rPr>
              <a:t>amet</a:t>
            </a:r>
            <a:r>
              <a:rPr kumimoji="0" lang="fr-FR" sz="2550" b="1" i="0" u="none" strike="noStrike" kern="1200" cap="none" spc="0" normalizeH="0" baseline="0" noProof="0" dirty="0">
                <a:ln>
                  <a:noFill/>
                </a:ln>
                <a:solidFill>
                  <a:srgbClr val="000000"/>
                </a:solidFill>
                <a:effectLst/>
                <a:uLnTx/>
                <a:uFillTx/>
                <a:latin typeface="Marianne"/>
                <a:ea typeface="+mj-ea"/>
                <a:cs typeface="+mj-cs"/>
              </a:rPr>
              <a:t> </a:t>
            </a:r>
            <a:r>
              <a:rPr kumimoji="0" lang="fr-FR" sz="2550" b="1" i="0" u="none" strike="noStrike" kern="1200" cap="none" spc="0" normalizeH="0" baseline="0" noProof="0" dirty="0" err="1">
                <a:ln>
                  <a:noFill/>
                </a:ln>
                <a:solidFill>
                  <a:srgbClr val="000000"/>
                </a:solidFill>
                <a:effectLst/>
                <a:uLnTx/>
                <a:uFillTx/>
                <a:latin typeface="Marianne"/>
                <a:ea typeface="+mj-ea"/>
                <a:cs typeface="+mj-cs"/>
              </a:rPr>
              <a:t>consectetuer</a:t>
            </a:r>
            <a:endParaRPr lang="fr-FR" dirty="0"/>
          </a:p>
        </p:txBody>
      </p:sp>
      <p:sp>
        <p:nvSpPr>
          <p:cNvPr id="6" name="Espace réservé du texte 5">
            <a:extLst>
              <a:ext uri="{FF2B5EF4-FFF2-40B4-BE49-F238E27FC236}">
                <a16:creationId xmlns:a16="http://schemas.microsoft.com/office/drawing/2014/main" id="{191F2144-570A-4381-4240-0A888FA130E5}"/>
              </a:ext>
            </a:extLst>
          </p:cNvPr>
          <p:cNvSpPr>
            <a:spLocks noGrp="1"/>
          </p:cNvSpPr>
          <p:nvPr>
            <p:ph type="body" sz="quarter" idx="13" hasCustomPrompt="1"/>
          </p:nvPr>
        </p:nvSpPr>
        <p:spPr>
          <a:xfrm>
            <a:off x="396000" y="2188800"/>
            <a:ext cx="2520000" cy="2574000"/>
          </a:xfrm>
          <a:prstGeom prst="rect">
            <a:avLst/>
          </a:prstGeom>
        </p:spPr>
        <p:txBody>
          <a:bodyPr lIns="0" tIns="0" rIns="0" bIns="0"/>
          <a:lstStyle>
            <a:lvl1pPr>
              <a:defRPr/>
            </a:lvl1pPr>
          </a:lstStyle>
          <a:p>
            <a:pPr marL="0" marR="0" lvl="0" indent="0" algn="l" defTabSz="914400" rtl="0" eaLnBrk="1" fontAlgn="auto" latinLnBrk="0" hangingPunct="1">
              <a:lnSpc>
                <a:spcPct val="100000"/>
              </a:lnSpc>
              <a:spcBef>
                <a:spcPts val="0"/>
              </a:spcBef>
              <a:spcAft>
                <a:spcPts val="500"/>
              </a:spcAft>
              <a:buClrTx/>
              <a:buSzTx/>
              <a:buFont typeface="Arial" pitchFamily="34" charset="0"/>
              <a:buNone/>
              <a:tabLst/>
              <a:defRPr/>
            </a:pPr>
            <a:r>
              <a:rPr kumimoji="0" lang="fr-FR" sz="1050" b="0" i="0" u="none" strike="noStrike" kern="1200" cap="none" spc="0" normalizeH="0" baseline="0" noProof="0" dirty="0">
                <a:ln>
                  <a:noFill/>
                </a:ln>
                <a:solidFill>
                  <a:srgbClr val="000000"/>
                </a:solidFill>
                <a:effectLst/>
                <a:uLnTx/>
                <a:uFillTx/>
                <a:latin typeface="Marianne"/>
                <a:ea typeface="+mn-ea"/>
                <a:cs typeface="+mn-cs"/>
              </a:rPr>
              <a:t>Lorem ipsum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sit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amet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consectetuer</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adipiscing</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elit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sed</a:t>
            </a:r>
            <a:r>
              <a:rPr kumimoji="0" lang="fr-FR" sz="1050" b="0" i="0" u="none" strike="noStrike" kern="1200" cap="none" spc="0" normalizeH="0" baseline="0" noProof="0" dirty="0">
                <a:ln>
                  <a:noFill/>
                </a:ln>
                <a:solidFill>
                  <a:srgbClr val="000000"/>
                </a:solidFill>
                <a:effectLst/>
                <a:uLnTx/>
                <a:uFillTx/>
                <a:latin typeface="Marianne"/>
                <a:ea typeface="+mn-ea"/>
                <a:cs typeface="+mn-cs"/>
              </a:rPr>
              <a:t> diam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nonummy</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nibh</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euismod</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tincidunt</a:t>
            </a:r>
            <a:r>
              <a:rPr kumimoji="0" lang="fr-FR" sz="1050" b="0" i="0" u="none" strike="noStrike" kern="1200" cap="none" spc="0" normalizeH="0" baseline="0" noProof="0" dirty="0">
                <a:ln>
                  <a:noFill/>
                </a:ln>
                <a:solidFill>
                  <a:srgbClr val="000000"/>
                </a:solidFill>
                <a:effectLst/>
                <a:uLnTx/>
                <a:uFillTx/>
                <a:latin typeface="Marianne"/>
                <a:ea typeface="+mn-ea"/>
                <a:cs typeface="+mn-cs"/>
              </a:rPr>
              <a:t> ut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laoreet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dolore</a:t>
            </a:r>
            <a:r>
              <a:rPr kumimoji="0" lang="fr-FR" sz="1050" b="0" i="0" u="none" strike="noStrike" kern="1200" cap="none" spc="0" normalizeH="0" baseline="0" noProof="0" dirty="0">
                <a:ln>
                  <a:noFill/>
                </a:ln>
                <a:solidFill>
                  <a:srgbClr val="000000"/>
                </a:solidFill>
                <a:effectLst/>
                <a:uLnTx/>
                <a:uFillTx/>
                <a:latin typeface="Marianne"/>
                <a:ea typeface="+mn-ea"/>
                <a:cs typeface="+mn-cs"/>
              </a:rPr>
              <a:t> magna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aliquam</a:t>
            </a:r>
            <a:r>
              <a:rPr kumimoji="0" lang="fr-FR" sz="1050" b="0" i="0" u="none" strike="noStrike" kern="1200" cap="none" spc="0" normalizeH="0" baseline="0" noProof="0" dirty="0">
                <a:ln>
                  <a:noFill/>
                </a:ln>
                <a:solidFill>
                  <a:srgbClr val="000000"/>
                </a:solidFill>
                <a:effectLst/>
                <a:uLnTx/>
                <a:uFillTx/>
                <a:latin typeface="Marianne"/>
                <a:ea typeface="+mn-ea"/>
                <a:cs typeface="+mn-cs"/>
              </a:rPr>
              <a:t> erat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volutpat</a:t>
            </a:r>
            <a:r>
              <a:rPr kumimoji="0" lang="fr-FR" sz="1050" b="0" i="0" u="none" strike="noStrike" kern="1200" cap="none" spc="0" normalizeH="0" baseline="0" noProof="0" dirty="0">
                <a:ln>
                  <a:noFill/>
                </a:ln>
                <a:solidFill>
                  <a:srgbClr val="000000"/>
                </a:solidFill>
                <a:effectLst/>
                <a:uLnTx/>
                <a:uFillTx/>
                <a:latin typeface="Marianne"/>
                <a:ea typeface="+mn-ea"/>
                <a:cs typeface="+mn-cs"/>
              </a:rPr>
              <a:t>. Ut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wisi</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enim</a:t>
            </a:r>
            <a:r>
              <a:rPr kumimoji="0" lang="fr-FR" sz="1050" b="0" i="0" u="none" strike="noStrike" kern="1200" cap="none" spc="0" normalizeH="0" baseline="0" noProof="0" dirty="0">
                <a:ln>
                  <a:noFill/>
                </a:ln>
                <a:solidFill>
                  <a:srgbClr val="000000"/>
                </a:solidFill>
                <a:effectLst/>
                <a:uLnTx/>
                <a:uFillTx/>
                <a:latin typeface="Marianne"/>
                <a:ea typeface="+mn-ea"/>
                <a:cs typeface="+mn-cs"/>
              </a:rPr>
              <a:t> ad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minim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veniam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quis</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nostrud</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exerci</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tation</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ullamcorper</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suscipit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lobortis</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nisl</a:t>
            </a:r>
            <a:r>
              <a:rPr kumimoji="0" lang="fr-FR" sz="1050" b="0" i="0" u="none" strike="noStrike" kern="1200" cap="none" spc="0" normalizeH="0" baseline="0" noProof="0" dirty="0">
                <a:ln>
                  <a:noFill/>
                </a:ln>
                <a:solidFill>
                  <a:srgbClr val="000000"/>
                </a:solidFill>
                <a:effectLst/>
                <a:uLnTx/>
                <a:uFillTx/>
                <a:latin typeface="Marianne"/>
                <a:ea typeface="+mn-ea"/>
                <a:cs typeface="+mn-cs"/>
              </a:rPr>
              <a:t> ut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aliquip</a:t>
            </a:r>
            <a:r>
              <a:rPr kumimoji="0" lang="fr-FR" sz="1050" b="0" i="0" u="none" strike="noStrike" kern="1200" cap="none" spc="0" normalizeH="0" baseline="0" noProof="0" dirty="0">
                <a:ln>
                  <a:noFill/>
                </a:ln>
                <a:solidFill>
                  <a:srgbClr val="000000"/>
                </a:solidFill>
                <a:effectLst/>
                <a:uLnTx/>
                <a:uFillTx/>
                <a:latin typeface="Marianne"/>
                <a:ea typeface="+mn-ea"/>
                <a:cs typeface="+mn-cs"/>
              </a:rPr>
              <a:t> ex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ea</a:t>
            </a:r>
            <a:r>
              <a:rPr kumimoji="0" lang="fr-FR" sz="1050" b="0" i="0" u="none" strike="noStrike" kern="1200" cap="none" spc="0" normalizeH="0" baseline="0" noProof="0" dirty="0">
                <a:ln>
                  <a:noFill/>
                </a:ln>
                <a:solidFill>
                  <a:srgbClr val="000000"/>
                </a:solidFill>
                <a:effectLst/>
                <a:uLnTx/>
                <a:uFillTx/>
                <a:latin typeface="Marianne"/>
                <a:ea typeface="+mn-ea"/>
                <a:cs typeface="+mn-cs"/>
              </a:rPr>
              <a:t> commodo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consequat</a:t>
            </a:r>
            <a:r>
              <a:rPr kumimoji="0" lang="fr-FR" sz="1050" b="0" i="0" u="none" strike="noStrike" kern="1200" cap="none" spc="0" normalizeH="0" baseline="0" noProof="0" dirty="0">
                <a:ln>
                  <a:noFill/>
                </a:ln>
                <a:solidFill>
                  <a:srgbClr val="000000"/>
                </a:solidFill>
                <a:effectLst/>
                <a:uLnTx/>
                <a:uFillTx/>
                <a:latin typeface="Marianne"/>
                <a:ea typeface="+mn-ea"/>
                <a:cs typeface="+mn-cs"/>
              </a:rPr>
              <a:t>. Duis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autem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vel</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eum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iriure</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a:t>
            </a:r>
            <a:r>
              <a:rPr kumimoji="0" lang="fr-FR" sz="1050" b="0" i="0" u="none" strike="noStrike" kern="1200" cap="none" spc="0" normalizeH="0" baseline="0" noProof="0" dirty="0">
                <a:ln>
                  <a:noFill/>
                </a:ln>
                <a:solidFill>
                  <a:srgbClr val="000000"/>
                </a:solidFill>
                <a:effectLst/>
                <a:uLnTx/>
                <a:uFillTx/>
                <a:latin typeface="Marianne"/>
                <a:ea typeface="+mn-ea"/>
                <a:cs typeface="+mn-cs"/>
              </a:rPr>
              <a:t> in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hendrerit</a:t>
            </a:r>
            <a:r>
              <a:rPr kumimoji="0" lang="fr-FR" sz="1050" b="0" i="0" u="none" strike="noStrike" kern="1200" cap="none" spc="0" normalizeH="0" baseline="0" noProof="0" dirty="0">
                <a:ln>
                  <a:noFill/>
                </a:ln>
                <a:solidFill>
                  <a:srgbClr val="000000"/>
                </a:solidFill>
                <a:effectLst/>
                <a:uLnTx/>
                <a:uFillTx/>
                <a:latin typeface="Marianne"/>
                <a:ea typeface="+mn-ea"/>
                <a:cs typeface="+mn-cs"/>
              </a:rPr>
              <a:t> in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vulputate</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velit</a:t>
            </a:r>
            <a:r>
              <a:rPr kumimoji="0" lang="fr-FR" sz="1050" b="0" i="0" u="none" strike="noStrike" kern="1200" cap="none" spc="0" normalizeH="0" baseline="0" noProof="0" dirty="0">
                <a:ln>
                  <a:noFill/>
                </a:ln>
                <a:solidFill>
                  <a:srgbClr val="000000"/>
                </a:solidFill>
                <a:effectLst/>
                <a:uLnTx/>
                <a:uFillTx/>
                <a:latin typeface="Marianne"/>
                <a:ea typeface="+mn-ea"/>
                <a:cs typeface="+mn-cs"/>
              </a:rPr>
              <a:t> esse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molestie</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consequat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vel</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illum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dolore</a:t>
            </a:r>
            <a:r>
              <a:rPr kumimoji="0" lang="fr-FR" sz="1050" b="0" i="0" u="none" strike="noStrike" kern="1200" cap="none" spc="0" normalizeH="0" baseline="0" noProof="0" dirty="0">
                <a:ln>
                  <a:noFill/>
                </a:ln>
                <a:solidFill>
                  <a:srgbClr val="000000"/>
                </a:solidFill>
                <a:effectLst/>
                <a:uLnTx/>
                <a:uFillTx/>
                <a:latin typeface="Marianne"/>
                <a:ea typeface="+mn-ea"/>
                <a:cs typeface="+mn-cs"/>
              </a:rPr>
              <a:t> eu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feugiat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nulla</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facilisis</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vero</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eros</a:t>
            </a:r>
            <a:r>
              <a:rPr kumimoji="0" lang="fr-FR" sz="1050" b="0" i="0" u="none" strike="noStrike" kern="1200" cap="none" spc="0" normalizeH="0" baseline="0" noProof="0" dirty="0">
                <a:ln>
                  <a:noFill/>
                </a:ln>
                <a:solidFill>
                  <a:srgbClr val="000000"/>
                </a:solidFill>
                <a:effectLst/>
                <a:uLnTx/>
                <a:uFillTx/>
                <a:latin typeface="Marianne"/>
                <a:ea typeface="+mn-ea"/>
                <a:cs typeface="+mn-cs"/>
              </a:rPr>
              <a:t> et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accumsan</a:t>
            </a:r>
            <a:r>
              <a:rPr kumimoji="0" lang="fr-FR" sz="1050" b="0" i="0" u="none" strike="noStrike" kern="1200" cap="none" spc="0" normalizeH="0" baseline="0" noProof="0" dirty="0">
                <a:ln>
                  <a:noFill/>
                </a:ln>
                <a:solidFill>
                  <a:srgbClr val="000000"/>
                </a:solidFill>
                <a:effectLst/>
                <a:uLnTx/>
                <a:uFillTx/>
                <a:latin typeface="Marianne"/>
                <a:ea typeface="+mn-ea"/>
                <a:cs typeface="+mn-cs"/>
              </a:rPr>
              <a:t> et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iusto</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odio</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dignissim</a:t>
            </a:r>
            <a:r>
              <a:rPr kumimoji="0" lang="fr-FR" sz="1050" b="0" i="0" u="none" strike="noStrike" kern="1200" cap="none" spc="0" normalizeH="0" baseline="0" noProof="0" dirty="0">
                <a:ln>
                  <a:noFill/>
                </a:ln>
                <a:solidFill>
                  <a:srgbClr val="000000"/>
                </a:solidFill>
                <a:effectLst/>
                <a:uLnTx/>
                <a:uFillTx/>
                <a:latin typeface="Marianne"/>
                <a:ea typeface="+mn-ea"/>
                <a:cs typeface="+mn-cs"/>
              </a:rPr>
              <a:t> qui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blandit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praesent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luptatum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zzril</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delenit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p>
        </p:txBody>
      </p:sp>
      <p:sp>
        <p:nvSpPr>
          <p:cNvPr id="9" name="Espace réservé du texte 8">
            <a:extLst>
              <a:ext uri="{FF2B5EF4-FFF2-40B4-BE49-F238E27FC236}">
                <a16:creationId xmlns:a16="http://schemas.microsoft.com/office/drawing/2014/main" id="{CA5AAD7D-3F15-FF9B-6CB0-7FAC907FD914}"/>
              </a:ext>
            </a:extLst>
          </p:cNvPr>
          <p:cNvSpPr>
            <a:spLocks noGrp="1"/>
          </p:cNvSpPr>
          <p:nvPr>
            <p:ph type="body" sz="quarter" idx="14" hasCustomPrompt="1"/>
          </p:nvPr>
        </p:nvSpPr>
        <p:spPr>
          <a:xfrm>
            <a:off x="3330000" y="2188800"/>
            <a:ext cx="2520000" cy="2574000"/>
          </a:xfrm>
          <a:prstGeom prst="rect">
            <a:avLst/>
          </a:prstGeom>
        </p:spPr>
        <p:txBody>
          <a:bodyPr lIns="0" tIns="0" rIns="0" bIns="0"/>
          <a:lstStyle/>
          <a:p>
            <a:pPr marL="0" marR="0" lvl="0" indent="0" algn="l" defTabSz="914400" rtl="0" eaLnBrk="1" fontAlgn="auto" latinLnBrk="0" hangingPunct="1">
              <a:lnSpc>
                <a:spcPct val="100000"/>
              </a:lnSpc>
              <a:spcBef>
                <a:spcPts val="0"/>
              </a:spcBef>
              <a:spcAft>
                <a:spcPts val="500"/>
              </a:spcAft>
              <a:buClrTx/>
              <a:buSzTx/>
              <a:buFont typeface="Arial" pitchFamily="34" charset="0"/>
              <a:buNone/>
              <a:tabLst/>
              <a:defRPr/>
            </a:pPr>
            <a:r>
              <a:rPr kumimoji="0" lang="fr-FR" sz="1050" b="0" i="0" u="none" strike="noStrike" kern="1200" cap="none" spc="0" normalizeH="0" baseline="0" noProof="0" dirty="0">
                <a:ln>
                  <a:noFill/>
                </a:ln>
                <a:solidFill>
                  <a:srgbClr val="000000"/>
                </a:solidFill>
                <a:effectLst/>
                <a:uLnTx/>
                <a:uFillTx/>
                <a:latin typeface="Marianne"/>
                <a:ea typeface="+mn-ea"/>
                <a:cs typeface="+mn-cs"/>
              </a:rPr>
              <a:t>Lorem ipsum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sit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amet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consectetuer</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adipiscing</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elit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sed</a:t>
            </a:r>
            <a:r>
              <a:rPr kumimoji="0" lang="fr-FR" sz="1050" b="0" i="0" u="none" strike="noStrike" kern="1200" cap="none" spc="0" normalizeH="0" baseline="0" noProof="0" dirty="0">
                <a:ln>
                  <a:noFill/>
                </a:ln>
                <a:solidFill>
                  <a:srgbClr val="000000"/>
                </a:solidFill>
                <a:effectLst/>
                <a:uLnTx/>
                <a:uFillTx/>
                <a:latin typeface="Marianne"/>
                <a:ea typeface="+mn-ea"/>
                <a:cs typeface="+mn-cs"/>
              </a:rPr>
              <a:t> diam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nonummy</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nibh</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euismod</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tincidunt</a:t>
            </a:r>
            <a:r>
              <a:rPr kumimoji="0" lang="fr-FR" sz="1050" b="0" i="0" u="none" strike="noStrike" kern="1200" cap="none" spc="0" normalizeH="0" baseline="0" noProof="0" dirty="0">
                <a:ln>
                  <a:noFill/>
                </a:ln>
                <a:solidFill>
                  <a:srgbClr val="000000"/>
                </a:solidFill>
                <a:effectLst/>
                <a:uLnTx/>
                <a:uFillTx/>
                <a:latin typeface="Marianne"/>
                <a:ea typeface="+mn-ea"/>
                <a:cs typeface="+mn-cs"/>
              </a:rPr>
              <a:t> ut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laoreet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dolore</a:t>
            </a:r>
            <a:r>
              <a:rPr kumimoji="0" lang="fr-FR" sz="1050" b="0" i="0" u="none" strike="noStrike" kern="1200" cap="none" spc="0" normalizeH="0" baseline="0" noProof="0" dirty="0">
                <a:ln>
                  <a:noFill/>
                </a:ln>
                <a:solidFill>
                  <a:srgbClr val="000000"/>
                </a:solidFill>
                <a:effectLst/>
                <a:uLnTx/>
                <a:uFillTx/>
                <a:latin typeface="Marianne"/>
                <a:ea typeface="+mn-ea"/>
                <a:cs typeface="+mn-cs"/>
              </a:rPr>
              <a:t> magna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aliquam</a:t>
            </a:r>
            <a:r>
              <a:rPr kumimoji="0" lang="fr-FR" sz="1050" b="0" i="0" u="none" strike="noStrike" kern="1200" cap="none" spc="0" normalizeH="0" baseline="0" noProof="0" dirty="0">
                <a:ln>
                  <a:noFill/>
                </a:ln>
                <a:solidFill>
                  <a:srgbClr val="000000"/>
                </a:solidFill>
                <a:effectLst/>
                <a:uLnTx/>
                <a:uFillTx/>
                <a:latin typeface="Marianne"/>
                <a:ea typeface="+mn-ea"/>
                <a:cs typeface="+mn-cs"/>
              </a:rPr>
              <a:t> erat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volutpat</a:t>
            </a:r>
            <a:r>
              <a:rPr kumimoji="0" lang="fr-FR" sz="1050" b="0" i="0" u="none" strike="noStrike" kern="1200" cap="none" spc="0" normalizeH="0" baseline="0" noProof="0" dirty="0">
                <a:ln>
                  <a:noFill/>
                </a:ln>
                <a:solidFill>
                  <a:srgbClr val="000000"/>
                </a:solidFill>
                <a:effectLst/>
                <a:uLnTx/>
                <a:uFillTx/>
                <a:latin typeface="Marianne"/>
                <a:ea typeface="+mn-ea"/>
                <a:cs typeface="+mn-cs"/>
              </a:rPr>
              <a:t>. Ut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wisi</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enim</a:t>
            </a:r>
            <a:r>
              <a:rPr kumimoji="0" lang="fr-FR" sz="1050" b="0" i="0" u="none" strike="noStrike" kern="1200" cap="none" spc="0" normalizeH="0" baseline="0" noProof="0" dirty="0">
                <a:ln>
                  <a:noFill/>
                </a:ln>
                <a:solidFill>
                  <a:srgbClr val="000000"/>
                </a:solidFill>
                <a:effectLst/>
                <a:uLnTx/>
                <a:uFillTx/>
                <a:latin typeface="Marianne"/>
                <a:ea typeface="+mn-ea"/>
                <a:cs typeface="+mn-cs"/>
              </a:rPr>
              <a:t> ad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minim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veniam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quis</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nostrud</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exerci</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tation</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ullamcorper</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suscipit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lobortis</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nisl</a:t>
            </a:r>
            <a:r>
              <a:rPr kumimoji="0" lang="fr-FR" sz="1050" b="0" i="0" u="none" strike="noStrike" kern="1200" cap="none" spc="0" normalizeH="0" baseline="0" noProof="0" dirty="0">
                <a:ln>
                  <a:noFill/>
                </a:ln>
                <a:solidFill>
                  <a:srgbClr val="000000"/>
                </a:solidFill>
                <a:effectLst/>
                <a:uLnTx/>
                <a:uFillTx/>
                <a:latin typeface="Marianne"/>
                <a:ea typeface="+mn-ea"/>
                <a:cs typeface="+mn-cs"/>
              </a:rPr>
              <a:t> ut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aliquip</a:t>
            </a:r>
            <a:r>
              <a:rPr kumimoji="0" lang="fr-FR" sz="1050" b="0" i="0" u="none" strike="noStrike" kern="1200" cap="none" spc="0" normalizeH="0" baseline="0" noProof="0" dirty="0">
                <a:ln>
                  <a:noFill/>
                </a:ln>
                <a:solidFill>
                  <a:srgbClr val="000000"/>
                </a:solidFill>
                <a:effectLst/>
                <a:uLnTx/>
                <a:uFillTx/>
                <a:latin typeface="Marianne"/>
                <a:ea typeface="+mn-ea"/>
                <a:cs typeface="+mn-cs"/>
              </a:rPr>
              <a:t> ex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ea</a:t>
            </a:r>
            <a:r>
              <a:rPr kumimoji="0" lang="fr-FR" sz="1050" b="0" i="0" u="none" strike="noStrike" kern="1200" cap="none" spc="0" normalizeH="0" baseline="0" noProof="0" dirty="0">
                <a:ln>
                  <a:noFill/>
                </a:ln>
                <a:solidFill>
                  <a:srgbClr val="000000"/>
                </a:solidFill>
                <a:effectLst/>
                <a:uLnTx/>
                <a:uFillTx/>
                <a:latin typeface="Marianne"/>
                <a:ea typeface="+mn-ea"/>
                <a:cs typeface="+mn-cs"/>
              </a:rPr>
              <a:t> commodo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consequat</a:t>
            </a:r>
            <a:r>
              <a:rPr kumimoji="0" lang="fr-FR" sz="1050" b="0" i="0" u="none" strike="noStrike" kern="1200" cap="none" spc="0" normalizeH="0" baseline="0" noProof="0" dirty="0">
                <a:ln>
                  <a:noFill/>
                </a:ln>
                <a:solidFill>
                  <a:srgbClr val="000000"/>
                </a:solidFill>
                <a:effectLst/>
                <a:uLnTx/>
                <a:uFillTx/>
                <a:latin typeface="Marianne"/>
                <a:ea typeface="+mn-ea"/>
                <a:cs typeface="+mn-cs"/>
              </a:rPr>
              <a:t>. Duis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autem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vel</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eum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iriure</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a:t>
            </a:r>
            <a:r>
              <a:rPr kumimoji="0" lang="fr-FR" sz="1050" b="0" i="0" u="none" strike="noStrike" kern="1200" cap="none" spc="0" normalizeH="0" baseline="0" noProof="0" dirty="0">
                <a:ln>
                  <a:noFill/>
                </a:ln>
                <a:solidFill>
                  <a:srgbClr val="000000"/>
                </a:solidFill>
                <a:effectLst/>
                <a:uLnTx/>
                <a:uFillTx/>
                <a:latin typeface="Marianne"/>
                <a:ea typeface="+mn-ea"/>
                <a:cs typeface="+mn-cs"/>
              </a:rPr>
              <a:t> in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hendrerit</a:t>
            </a:r>
            <a:r>
              <a:rPr kumimoji="0" lang="fr-FR" sz="1050" b="0" i="0" u="none" strike="noStrike" kern="1200" cap="none" spc="0" normalizeH="0" baseline="0" noProof="0" dirty="0">
                <a:ln>
                  <a:noFill/>
                </a:ln>
                <a:solidFill>
                  <a:srgbClr val="000000"/>
                </a:solidFill>
                <a:effectLst/>
                <a:uLnTx/>
                <a:uFillTx/>
                <a:latin typeface="Marianne"/>
                <a:ea typeface="+mn-ea"/>
                <a:cs typeface="+mn-cs"/>
              </a:rPr>
              <a:t> in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vulputate</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velit</a:t>
            </a:r>
            <a:r>
              <a:rPr kumimoji="0" lang="fr-FR" sz="1050" b="0" i="0" u="none" strike="noStrike" kern="1200" cap="none" spc="0" normalizeH="0" baseline="0" noProof="0" dirty="0">
                <a:ln>
                  <a:noFill/>
                </a:ln>
                <a:solidFill>
                  <a:srgbClr val="000000"/>
                </a:solidFill>
                <a:effectLst/>
                <a:uLnTx/>
                <a:uFillTx/>
                <a:latin typeface="Marianne"/>
                <a:ea typeface="+mn-ea"/>
                <a:cs typeface="+mn-cs"/>
              </a:rPr>
              <a:t> esse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molestie</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consequat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vel</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illum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dolore</a:t>
            </a:r>
            <a:r>
              <a:rPr kumimoji="0" lang="fr-FR" sz="1050" b="0" i="0" u="none" strike="noStrike" kern="1200" cap="none" spc="0" normalizeH="0" baseline="0" noProof="0" dirty="0">
                <a:ln>
                  <a:noFill/>
                </a:ln>
                <a:solidFill>
                  <a:srgbClr val="000000"/>
                </a:solidFill>
                <a:effectLst/>
                <a:uLnTx/>
                <a:uFillTx/>
                <a:latin typeface="Marianne"/>
                <a:ea typeface="+mn-ea"/>
                <a:cs typeface="+mn-cs"/>
              </a:rPr>
              <a:t> eu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feugiat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nulla</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facilisis</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vero</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eros</a:t>
            </a:r>
            <a:r>
              <a:rPr kumimoji="0" lang="fr-FR" sz="1050" b="0" i="0" u="none" strike="noStrike" kern="1200" cap="none" spc="0" normalizeH="0" baseline="0" noProof="0" dirty="0">
                <a:ln>
                  <a:noFill/>
                </a:ln>
                <a:solidFill>
                  <a:srgbClr val="000000"/>
                </a:solidFill>
                <a:effectLst/>
                <a:uLnTx/>
                <a:uFillTx/>
                <a:latin typeface="Marianne"/>
                <a:ea typeface="+mn-ea"/>
                <a:cs typeface="+mn-cs"/>
              </a:rPr>
              <a:t> et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accumsan</a:t>
            </a:r>
            <a:r>
              <a:rPr kumimoji="0" lang="fr-FR" sz="1050" b="0" i="0" u="none" strike="noStrike" kern="1200" cap="none" spc="0" normalizeH="0" baseline="0" noProof="0" dirty="0">
                <a:ln>
                  <a:noFill/>
                </a:ln>
                <a:solidFill>
                  <a:srgbClr val="000000"/>
                </a:solidFill>
                <a:effectLst/>
                <a:uLnTx/>
                <a:uFillTx/>
                <a:latin typeface="Marianne"/>
                <a:ea typeface="+mn-ea"/>
                <a:cs typeface="+mn-cs"/>
              </a:rPr>
              <a:t> et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iusto</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odio</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dignissim</a:t>
            </a:r>
            <a:r>
              <a:rPr kumimoji="0" lang="fr-FR" sz="1050" b="0" i="0" u="none" strike="noStrike" kern="1200" cap="none" spc="0" normalizeH="0" baseline="0" noProof="0" dirty="0">
                <a:ln>
                  <a:noFill/>
                </a:ln>
                <a:solidFill>
                  <a:srgbClr val="000000"/>
                </a:solidFill>
                <a:effectLst/>
                <a:uLnTx/>
                <a:uFillTx/>
                <a:latin typeface="Marianne"/>
                <a:ea typeface="+mn-ea"/>
                <a:cs typeface="+mn-cs"/>
              </a:rPr>
              <a:t> qui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blandit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praesent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luptatum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zzril</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delenit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p>
        </p:txBody>
      </p:sp>
      <p:sp>
        <p:nvSpPr>
          <p:cNvPr id="11" name="Espace réservé du texte 10">
            <a:extLst>
              <a:ext uri="{FF2B5EF4-FFF2-40B4-BE49-F238E27FC236}">
                <a16:creationId xmlns:a16="http://schemas.microsoft.com/office/drawing/2014/main" id="{9D354EDA-D3D7-E3BA-6004-2E0979676912}"/>
              </a:ext>
            </a:extLst>
          </p:cNvPr>
          <p:cNvSpPr>
            <a:spLocks noGrp="1"/>
          </p:cNvSpPr>
          <p:nvPr>
            <p:ph type="body" sz="quarter" idx="15" hasCustomPrompt="1"/>
          </p:nvPr>
        </p:nvSpPr>
        <p:spPr>
          <a:xfrm>
            <a:off x="6264000" y="2188800"/>
            <a:ext cx="2520000" cy="2574000"/>
          </a:xfrm>
          <a:prstGeom prst="rect">
            <a:avLst/>
          </a:prstGeom>
        </p:spPr>
        <p:txBody>
          <a:bodyPr lIns="0" tIns="0" rIns="0" bIns="0"/>
          <a:lstStyle/>
          <a:p>
            <a:pPr marL="0" marR="0" lvl="0" indent="0" algn="l" defTabSz="914400" rtl="0" eaLnBrk="1" fontAlgn="auto" latinLnBrk="0" hangingPunct="1">
              <a:lnSpc>
                <a:spcPct val="100000"/>
              </a:lnSpc>
              <a:spcBef>
                <a:spcPts val="0"/>
              </a:spcBef>
              <a:spcAft>
                <a:spcPts val="500"/>
              </a:spcAft>
              <a:buClrTx/>
              <a:buSzTx/>
              <a:buFont typeface="Arial" pitchFamily="34" charset="0"/>
              <a:buNone/>
              <a:tabLst/>
              <a:defRPr/>
            </a:pPr>
            <a:r>
              <a:rPr kumimoji="0" lang="fr-FR" sz="1050" b="0" i="0" u="none" strike="noStrike" kern="1200" cap="none" spc="0" normalizeH="0" baseline="0" noProof="0" dirty="0">
                <a:ln>
                  <a:noFill/>
                </a:ln>
                <a:solidFill>
                  <a:srgbClr val="000000"/>
                </a:solidFill>
                <a:effectLst/>
                <a:uLnTx/>
                <a:uFillTx/>
                <a:latin typeface="Marianne"/>
                <a:ea typeface="+mn-ea"/>
                <a:cs typeface="+mn-cs"/>
              </a:rPr>
              <a:t>Lorem ipsum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sit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amet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consectetuer</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adipiscing</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elit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sed</a:t>
            </a:r>
            <a:r>
              <a:rPr kumimoji="0" lang="fr-FR" sz="1050" b="0" i="0" u="none" strike="noStrike" kern="1200" cap="none" spc="0" normalizeH="0" baseline="0" noProof="0" dirty="0">
                <a:ln>
                  <a:noFill/>
                </a:ln>
                <a:solidFill>
                  <a:srgbClr val="000000"/>
                </a:solidFill>
                <a:effectLst/>
                <a:uLnTx/>
                <a:uFillTx/>
                <a:latin typeface="Marianne"/>
                <a:ea typeface="+mn-ea"/>
                <a:cs typeface="+mn-cs"/>
              </a:rPr>
              <a:t> diam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nonummy</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nibh</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euismod</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tincidunt</a:t>
            </a:r>
            <a:r>
              <a:rPr kumimoji="0" lang="fr-FR" sz="1050" b="0" i="0" u="none" strike="noStrike" kern="1200" cap="none" spc="0" normalizeH="0" baseline="0" noProof="0" dirty="0">
                <a:ln>
                  <a:noFill/>
                </a:ln>
                <a:solidFill>
                  <a:srgbClr val="000000"/>
                </a:solidFill>
                <a:effectLst/>
                <a:uLnTx/>
                <a:uFillTx/>
                <a:latin typeface="Marianne"/>
                <a:ea typeface="+mn-ea"/>
                <a:cs typeface="+mn-cs"/>
              </a:rPr>
              <a:t> ut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laoreet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dolore</a:t>
            </a:r>
            <a:r>
              <a:rPr kumimoji="0" lang="fr-FR" sz="1050" b="0" i="0" u="none" strike="noStrike" kern="1200" cap="none" spc="0" normalizeH="0" baseline="0" noProof="0" dirty="0">
                <a:ln>
                  <a:noFill/>
                </a:ln>
                <a:solidFill>
                  <a:srgbClr val="000000"/>
                </a:solidFill>
                <a:effectLst/>
                <a:uLnTx/>
                <a:uFillTx/>
                <a:latin typeface="Marianne"/>
                <a:ea typeface="+mn-ea"/>
                <a:cs typeface="+mn-cs"/>
              </a:rPr>
              <a:t> magna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aliquam</a:t>
            </a:r>
            <a:r>
              <a:rPr kumimoji="0" lang="fr-FR" sz="1050" b="0" i="0" u="none" strike="noStrike" kern="1200" cap="none" spc="0" normalizeH="0" baseline="0" noProof="0" dirty="0">
                <a:ln>
                  <a:noFill/>
                </a:ln>
                <a:solidFill>
                  <a:srgbClr val="000000"/>
                </a:solidFill>
                <a:effectLst/>
                <a:uLnTx/>
                <a:uFillTx/>
                <a:latin typeface="Marianne"/>
                <a:ea typeface="+mn-ea"/>
                <a:cs typeface="+mn-cs"/>
              </a:rPr>
              <a:t> erat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volutpat</a:t>
            </a:r>
            <a:r>
              <a:rPr kumimoji="0" lang="fr-FR" sz="1050" b="0" i="0" u="none" strike="noStrike" kern="1200" cap="none" spc="0" normalizeH="0" baseline="0" noProof="0" dirty="0">
                <a:ln>
                  <a:noFill/>
                </a:ln>
                <a:solidFill>
                  <a:srgbClr val="000000"/>
                </a:solidFill>
                <a:effectLst/>
                <a:uLnTx/>
                <a:uFillTx/>
                <a:latin typeface="Marianne"/>
                <a:ea typeface="+mn-ea"/>
                <a:cs typeface="+mn-cs"/>
              </a:rPr>
              <a:t>. Ut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wisi</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enim</a:t>
            </a:r>
            <a:r>
              <a:rPr kumimoji="0" lang="fr-FR" sz="1050" b="0" i="0" u="none" strike="noStrike" kern="1200" cap="none" spc="0" normalizeH="0" baseline="0" noProof="0" dirty="0">
                <a:ln>
                  <a:noFill/>
                </a:ln>
                <a:solidFill>
                  <a:srgbClr val="000000"/>
                </a:solidFill>
                <a:effectLst/>
                <a:uLnTx/>
                <a:uFillTx/>
                <a:latin typeface="Marianne"/>
                <a:ea typeface="+mn-ea"/>
                <a:cs typeface="+mn-cs"/>
              </a:rPr>
              <a:t> ad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minim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veniam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quis</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nostrud</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exerci</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tation</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ullamcorper</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suscipit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lobortis</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nisl</a:t>
            </a:r>
            <a:r>
              <a:rPr kumimoji="0" lang="fr-FR" sz="1050" b="0" i="0" u="none" strike="noStrike" kern="1200" cap="none" spc="0" normalizeH="0" baseline="0" noProof="0" dirty="0">
                <a:ln>
                  <a:noFill/>
                </a:ln>
                <a:solidFill>
                  <a:srgbClr val="000000"/>
                </a:solidFill>
                <a:effectLst/>
                <a:uLnTx/>
                <a:uFillTx/>
                <a:latin typeface="Marianne"/>
                <a:ea typeface="+mn-ea"/>
                <a:cs typeface="+mn-cs"/>
              </a:rPr>
              <a:t> ut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aliquip</a:t>
            </a:r>
            <a:r>
              <a:rPr kumimoji="0" lang="fr-FR" sz="1050" b="0" i="0" u="none" strike="noStrike" kern="1200" cap="none" spc="0" normalizeH="0" baseline="0" noProof="0" dirty="0">
                <a:ln>
                  <a:noFill/>
                </a:ln>
                <a:solidFill>
                  <a:srgbClr val="000000"/>
                </a:solidFill>
                <a:effectLst/>
                <a:uLnTx/>
                <a:uFillTx/>
                <a:latin typeface="Marianne"/>
                <a:ea typeface="+mn-ea"/>
                <a:cs typeface="+mn-cs"/>
              </a:rPr>
              <a:t> ex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ea</a:t>
            </a:r>
            <a:r>
              <a:rPr kumimoji="0" lang="fr-FR" sz="1050" b="0" i="0" u="none" strike="noStrike" kern="1200" cap="none" spc="0" normalizeH="0" baseline="0" noProof="0" dirty="0">
                <a:ln>
                  <a:noFill/>
                </a:ln>
                <a:solidFill>
                  <a:srgbClr val="000000"/>
                </a:solidFill>
                <a:effectLst/>
                <a:uLnTx/>
                <a:uFillTx/>
                <a:latin typeface="Marianne"/>
                <a:ea typeface="+mn-ea"/>
                <a:cs typeface="+mn-cs"/>
              </a:rPr>
              <a:t> commodo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consequat</a:t>
            </a:r>
            <a:r>
              <a:rPr kumimoji="0" lang="fr-FR" sz="1050" b="0" i="0" u="none" strike="noStrike" kern="1200" cap="none" spc="0" normalizeH="0" baseline="0" noProof="0" dirty="0">
                <a:ln>
                  <a:noFill/>
                </a:ln>
                <a:solidFill>
                  <a:srgbClr val="000000"/>
                </a:solidFill>
                <a:effectLst/>
                <a:uLnTx/>
                <a:uFillTx/>
                <a:latin typeface="Marianne"/>
                <a:ea typeface="+mn-ea"/>
                <a:cs typeface="+mn-cs"/>
              </a:rPr>
              <a:t>. Duis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autem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vel</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eum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iriure</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a:t>
            </a:r>
            <a:r>
              <a:rPr kumimoji="0" lang="fr-FR" sz="1050" b="0" i="0" u="none" strike="noStrike" kern="1200" cap="none" spc="0" normalizeH="0" baseline="0" noProof="0" dirty="0">
                <a:ln>
                  <a:noFill/>
                </a:ln>
                <a:solidFill>
                  <a:srgbClr val="000000"/>
                </a:solidFill>
                <a:effectLst/>
                <a:uLnTx/>
                <a:uFillTx/>
                <a:latin typeface="Marianne"/>
                <a:ea typeface="+mn-ea"/>
                <a:cs typeface="+mn-cs"/>
              </a:rPr>
              <a:t> in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hendrerit</a:t>
            </a:r>
            <a:r>
              <a:rPr kumimoji="0" lang="fr-FR" sz="1050" b="0" i="0" u="none" strike="noStrike" kern="1200" cap="none" spc="0" normalizeH="0" baseline="0" noProof="0" dirty="0">
                <a:ln>
                  <a:noFill/>
                </a:ln>
                <a:solidFill>
                  <a:srgbClr val="000000"/>
                </a:solidFill>
                <a:effectLst/>
                <a:uLnTx/>
                <a:uFillTx/>
                <a:latin typeface="Marianne"/>
                <a:ea typeface="+mn-ea"/>
                <a:cs typeface="+mn-cs"/>
              </a:rPr>
              <a:t> in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vulputate</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velit</a:t>
            </a:r>
            <a:r>
              <a:rPr kumimoji="0" lang="fr-FR" sz="1050" b="0" i="0" u="none" strike="noStrike" kern="1200" cap="none" spc="0" normalizeH="0" baseline="0" noProof="0" dirty="0">
                <a:ln>
                  <a:noFill/>
                </a:ln>
                <a:solidFill>
                  <a:srgbClr val="000000"/>
                </a:solidFill>
                <a:effectLst/>
                <a:uLnTx/>
                <a:uFillTx/>
                <a:latin typeface="Marianne"/>
                <a:ea typeface="+mn-ea"/>
                <a:cs typeface="+mn-cs"/>
              </a:rPr>
              <a:t> esse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molestie</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consequat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vel</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illum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dolore</a:t>
            </a:r>
            <a:r>
              <a:rPr kumimoji="0" lang="fr-FR" sz="1050" b="0" i="0" u="none" strike="noStrike" kern="1200" cap="none" spc="0" normalizeH="0" baseline="0" noProof="0" dirty="0">
                <a:ln>
                  <a:noFill/>
                </a:ln>
                <a:solidFill>
                  <a:srgbClr val="000000"/>
                </a:solidFill>
                <a:effectLst/>
                <a:uLnTx/>
                <a:uFillTx/>
                <a:latin typeface="Marianne"/>
                <a:ea typeface="+mn-ea"/>
                <a:cs typeface="+mn-cs"/>
              </a:rPr>
              <a:t> eu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feugiat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nulla</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facilisis</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vero</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eros</a:t>
            </a:r>
            <a:r>
              <a:rPr kumimoji="0" lang="fr-FR" sz="1050" b="0" i="0" u="none" strike="noStrike" kern="1200" cap="none" spc="0" normalizeH="0" baseline="0" noProof="0" dirty="0">
                <a:ln>
                  <a:noFill/>
                </a:ln>
                <a:solidFill>
                  <a:srgbClr val="000000"/>
                </a:solidFill>
                <a:effectLst/>
                <a:uLnTx/>
                <a:uFillTx/>
                <a:latin typeface="Marianne"/>
                <a:ea typeface="+mn-ea"/>
                <a:cs typeface="+mn-cs"/>
              </a:rPr>
              <a:t> et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accumsan</a:t>
            </a:r>
            <a:r>
              <a:rPr kumimoji="0" lang="fr-FR" sz="1050" b="0" i="0" u="none" strike="noStrike" kern="1200" cap="none" spc="0" normalizeH="0" baseline="0" noProof="0" dirty="0">
                <a:ln>
                  <a:noFill/>
                </a:ln>
                <a:solidFill>
                  <a:srgbClr val="000000"/>
                </a:solidFill>
                <a:effectLst/>
                <a:uLnTx/>
                <a:uFillTx/>
                <a:latin typeface="Marianne"/>
                <a:ea typeface="+mn-ea"/>
                <a:cs typeface="+mn-cs"/>
              </a:rPr>
              <a:t> et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iusto</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odio</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dignissim</a:t>
            </a:r>
            <a:r>
              <a:rPr kumimoji="0" lang="fr-FR" sz="1050" b="0" i="0" u="none" strike="noStrike" kern="1200" cap="none" spc="0" normalizeH="0" baseline="0" noProof="0" dirty="0">
                <a:ln>
                  <a:noFill/>
                </a:ln>
                <a:solidFill>
                  <a:srgbClr val="000000"/>
                </a:solidFill>
                <a:effectLst/>
                <a:uLnTx/>
                <a:uFillTx/>
                <a:latin typeface="Marianne"/>
                <a:ea typeface="+mn-ea"/>
                <a:cs typeface="+mn-cs"/>
              </a:rPr>
              <a:t> qui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blandit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praesent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luptatum</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zzril</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delenit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p>
        </p:txBody>
      </p:sp>
    </p:spTree>
    <p:extLst>
      <p:ext uri="{BB962C8B-B14F-4D97-AF65-F5344CB8AC3E}">
        <p14:creationId xmlns:p14="http://schemas.microsoft.com/office/powerpoint/2010/main" val="1386183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text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60000" y="1206000"/>
            <a:ext cx="8424000" cy="853200"/>
          </a:xfrm>
        </p:spPr>
        <p:txBody>
          <a:bodyPr lIns="0" rIns="0">
            <a:noAutofit/>
          </a:bodyPr>
          <a:lstStyle>
            <a:lvl1pPr>
              <a:defRPr/>
            </a:lvl1pPr>
          </a:lstStyle>
          <a:p>
            <a:r>
              <a:rPr kumimoji="0" lang="fr-FR" sz="2550" b="1" i="0" u="none" strike="noStrike" kern="1200" cap="none" spc="0" normalizeH="0" baseline="0" noProof="0" dirty="0">
                <a:ln>
                  <a:noFill/>
                </a:ln>
                <a:solidFill>
                  <a:srgbClr val="000000"/>
                </a:solidFill>
                <a:effectLst/>
                <a:uLnTx/>
                <a:uFillTx/>
                <a:latin typeface="Marianne"/>
                <a:ea typeface="+mj-ea"/>
                <a:cs typeface="+mj-cs"/>
              </a:rPr>
              <a:t>Lorem ipsum </a:t>
            </a:r>
            <a:r>
              <a:rPr kumimoji="0" lang="fr-FR" sz="2550" b="1" i="0" u="none" strike="noStrike" kern="1200" cap="none" spc="0" normalizeH="0" baseline="0" noProof="0" dirty="0" err="1">
                <a:ln>
                  <a:noFill/>
                </a:ln>
                <a:solidFill>
                  <a:srgbClr val="000000"/>
                </a:solidFill>
                <a:effectLst/>
                <a:uLnTx/>
                <a:uFillTx/>
                <a:latin typeface="Marianne"/>
                <a:ea typeface="+mj-ea"/>
                <a:cs typeface="+mj-cs"/>
              </a:rPr>
              <a:t>dolor</a:t>
            </a:r>
            <a:br>
              <a:rPr kumimoji="0" lang="fr-FR" sz="2550" b="1" i="0" u="none" strike="noStrike" kern="1200" cap="none" spc="0" normalizeH="0" baseline="0" noProof="0" dirty="0">
                <a:ln>
                  <a:noFill/>
                </a:ln>
                <a:solidFill>
                  <a:srgbClr val="000000"/>
                </a:solidFill>
                <a:effectLst/>
                <a:uLnTx/>
                <a:uFillTx/>
                <a:latin typeface="Marianne"/>
                <a:ea typeface="+mj-ea"/>
                <a:cs typeface="+mj-cs"/>
              </a:rPr>
            </a:br>
            <a:r>
              <a:rPr kumimoji="0" lang="fr-FR" sz="2550" b="1" i="0" u="none" strike="noStrike" kern="1200" cap="none" spc="0" normalizeH="0" baseline="0" noProof="0" dirty="0" err="1">
                <a:ln>
                  <a:noFill/>
                </a:ln>
                <a:solidFill>
                  <a:srgbClr val="000000"/>
                </a:solidFill>
                <a:effectLst/>
                <a:uLnTx/>
                <a:uFillTx/>
                <a:latin typeface="Marianne"/>
                <a:ea typeface="+mj-ea"/>
                <a:cs typeface="+mj-cs"/>
              </a:rPr>
              <a:t>sit</a:t>
            </a:r>
            <a:r>
              <a:rPr kumimoji="0" lang="fr-FR" sz="2550" b="1" i="0" u="none" strike="noStrike" kern="1200" cap="none" spc="0" normalizeH="0" baseline="0" noProof="0" dirty="0">
                <a:ln>
                  <a:noFill/>
                </a:ln>
                <a:solidFill>
                  <a:srgbClr val="000000"/>
                </a:solidFill>
                <a:effectLst/>
                <a:uLnTx/>
                <a:uFillTx/>
                <a:latin typeface="Marianne"/>
                <a:ea typeface="+mj-ea"/>
                <a:cs typeface="+mj-cs"/>
              </a:rPr>
              <a:t> </a:t>
            </a:r>
            <a:r>
              <a:rPr kumimoji="0" lang="fr-FR" sz="2550" b="1" i="0" u="none" strike="noStrike" kern="1200" cap="none" spc="0" normalizeH="0" baseline="0" noProof="0" dirty="0" err="1">
                <a:ln>
                  <a:noFill/>
                </a:ln>
                <a:solidFill>
                  <a:srgbClr val="000000"/>
                </a:solidFill>
                <a:effectLst/>
                <a:uLnTx/>
                <a:uFillTx/>
                <a:latin typeface="Marianne"/>
                <a:ea typeface="+mj-ea"/>
                <a:cs typeface="+mj-cs"/>
              </a:rPr>
              <a:t>amet</a:t>
            </a:r>
            <a:r>
              <a:rPr kumimoji="0" lang="fr-FR" sz="2550" b="1" i="0" u="none" strike="noStrike" kern="1200" cap="none" spc="0" normalizeH="0" baseline="0" noProof="0" dirty="0">
                <a:ln>
                  <a:noFill/>
                </a:ln>
                <a:solidFill>
                  <a:srgbClr val="000000"/>
                </a:solidFill>
                <a:effectLst/>
                <a:uLnTx/>
                <a:uFillTx/>
                <a:latin typeface="Marianne"/>
                <a:ea typeface="+mj-ea"/>
                <a:cs typeface="+mj-cs"/>
              </a:rPr>
              <a:t> </a:t>
            </a:r>
            <a:r>
              <a:rPr kumimoji="0" lang="fr-FR" sz="2550" b="1" i="0" u="none" strike="noStrike" kern="1200" cap="none" spc="0" normalizeH="0" baseline="0" noProof="0" dirty="0" err="1">
                <a:ln>
                  <a:noFill/>
                </a:ln>
                <a:solidFill>
                  <a:srgbClr val="000000"/>
                </a:solidFill>
                <a:effectLst/>
                <a:uLnTx/>
                <a:uFillTx/>
                <a:latin typeface="Marianne"/>
                <a:ea typeface="+mj-ea"/>
                <a:cs typeface="+mj-cs"/>
              </a:rPr>
              <a:t>consectetuer</a:t>
            </a:r>
            <a:endParaRPr lang="fr-FR" dirty="0"/>
          </a:p>
        </p:txBody>
      </p:sp>
      <p:sp>
        <p:nvSpPr>
          <p:cNvPr id="6" name="Espace réservé du texte 5">
            <a:extLst>
              <a:ext uri="{FF2B5EF4-FFF2-40B4-BE49-F238E27FC236}">
                <a16:creationId xmlns:a16="http://schemas.microsoft.com/office/drawing/2014/main" id="{191F2144-570A-4381-4240-0A888FA130E5}"/>
              </a:ext>
            </a:extLst>
          </p:cNvPr>
          <p:cNvSpPr>
            <a:spLocks noGrp="1"/>
          </p:cNvSpPr>
          <p:nvPr>
            <p:ph type="body" sz="quarter" idx="13" hasCustomPrompt="1"/>
          </p:nvPr>
        </p:nvSpPr>
        <p:spPr>
          <a:xfrm>
            <a:off x="396000" y="2188800"/>
            <a:ext cx="8388000" cy="2574000"/>
          </a:xfrm>
          <a:prstGeom prst="rect">
            <a:avLst/>
          </a:prstGeom>
        </p:spPr>
        <p:txBody>
          <a:bodyPr lIns="0" tIns="0" rIns="0" bIns="0"/>
          <a:lstStyle>
            <a:lvl1pPr>
              <a:defRPr/>
            </a:lvl1pPr>
          </a:lstStyle>
          <a:p>
            <a:pPr marL="0" marR="0" lvl="0" indent="0" algn="l" defTabSz="914400" rtl="0" eaLnBrk="1" fontAlgn="auto" latinLnBrk="0" hangingPunct="1">
              <a:lnSpc>
                <a:spcPct val="100000"/>
              </a:lnSpc>
              <a:spcBef>
                <a:spcPts val="0"/>
              </a:spcBef>
              <a:spcAft>
                <a:spcPts val="500"/>
              </a:spcAft>
              <a:buClrTx/>
              <a:buSzTx/>
              <a:buFont typeface="Arial" pitchFamily="34" charset="0"/>
              <a:buNone/>
              <a:tabLst/>
              <a:defRPr/>
            </a:pPr>
            <a:r>
              <a:rPr kumimoji="0" lang="fr-FR" sz="1050" b="0" i="0" u="none" strike="noStrike" kern="1200" cap="none" spc="0" normalizeH="0" baseline="0" noProof="0" dirty="0">
                <a:ln>
                  <a:noFill/>
                </a:ln>
                <a:solidFill>
                  <a:srgbClr val="000000"/>
                </a:solidFill>
                <a:effectLst/>
                <a:uLnTx/>
                <a:uFillTx/>
                <a:latin typeface="Marianne"/>
                <a:ea typeface="+mn-ea"/>
                <a:cs typeface="+mn-cs"/>
              </a:rPr>
              <a:t>Lorem ipsum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sit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amet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consectetuer</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adipiscing</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elit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sed</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diamnonummy</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nibh</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euismod</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tincidunt</a:t>
            </a:r>
            <a:r>
              <a:rPr kumimoji="0" lang="fr-FR" sz="1050" b="0" i="0" u="none" strike="noStrike" kern="1200" cap="none" spc="0" normalizeH="0" baseline="0" noProof="0" dirty="0">
                <a:ln>
                  <a:noFill/>
                </a:ln>
                <a:solidFill>
                  <a:srgbClr val="000000"/>
                </a:solidFill>
                <a:effectLst/>
                <a:uLnTx/>
                <a:uFillTx/>
                <a:latin typeface="Marianne"/>
                <a:ea typeface="+mn-ea"/>
                <a:cs typeface="+mn-cs"/>
              </a:rPr>
              <a:t> ut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laoreet</a:t>
            </a:r>
            <a:r>
              <a:rPr kumimoji="0" lang="fr-FR" sz="1050" b="0" i="0" u="none" strike="noStrike" kern="1200" cap="none" spc="0" normalizeH="0" baseline="0" noProof="0" dirty="0">
                <a:ln>
                  <a:noFill/>
                </a:ln>
                <a:solidFill>
                  <a:srgbClr val="000000"/>
                </a:solidFill>
                <a:effectLst/>
                <a:uLnTx/>
                <a:uFillTx/>
                <a:latin typeface="Marianne"/>
                <a:ea typeface="+mn-ea"/>
                <a:cs typeface="+mn-cs"/>
              </a:rPr>
              <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dolore</a:t>
            </a:r>
            <a:r>
              <a:rPr kumimoji="0" lang="fr-FR" sz="1050" b="0" i="0" u="none" strike="noStrike" kern="1200" cap="none" spc="0" normalizeH="0" baseline="0" noProof="0" dirty="0">
                <a:ln>
                  <a:noFill/>
                </a:ln>
                <a:solidFill>
                  <a:srgbClr val="000000"/>
                </a:solidFill>
                <a:effectLst/>
                <a:uLnTx/>
                <a:uFillTx/>
                <a:latin typeface="Marianne"/>
                <a:ea typeface="+mn-ea"/>
                <a:cs typeface="+mn-cs"/>
              </a:rPr>
              <a:t> magna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aliquam</a:t>
            </a:r>
            <a:r>
              <a:rPr kumimoji="0" lang="fr-FR" sz="1050" b="0" i="0" u="none" strike="noStrike" kern="1200" cap="none" spc="0" normalizeH="0" baseline="0" noProof="0" dirty="0">
                <a:ln>
                  <a:noFill/>
                </a:ln>
                <a:solidFill>
                  <a:srgbClr val="000000"/>
                </a:solidFill>
                <a:effectLst/>
                <a:uLnTx/>
                <a:uFillTx/>
                <a:latin typeface="Marianne"/>
                <a:ea typeface="+mn-ea"/>
                <a:cs typeface="+mn-cs"/>
              </a:rPr>
              <a:t> erat </a:t>
            </a:r>
            <a:r>
              <a:rPr kumimoji="0" lang="fr-FR" sz="1050" b="0" i="0" u="none" strike="noStrike" kern="1200" cap="none" spc="0" normalizeH="0" baseline="0" noProof="0" dirty="0" err="1">
                <a:ln>
                  <a:noFill/>
                </a:ln>
                <a:solidFill>
                  <a:srgbClr val="000000"/>
                </a:solidFill>
                <a:effectLst/>
                <a:uLnTx/>
                <a:uFillTx/>
                <a:latin typeface="Marianne"/>
                <a:ea typeface="+mn-ea"/>
                <a:cs typeface="+mn-cs"/>
              </a:rPr>
              <a:t>volutpat</a:t>
            </a:r>
            <a:r>
              <a:rPr kumimoji="0" lang="fr-FR" sz="1050" b="0" i="0" u="none" strike="noStrike" kern="1200" cap="none" spc="0" normalizeH="0" baseline="0" noProof="0" dirty="0">
                <a:ln>
                  <a:noFill/>
                </a:ln>
                <a:solidFill>
                  <a:srgbClr val="000000"/>
                </a:solidFill>
                <a:effectLst/>
                <a:uLnTx/>
                <a:uFillTx/>
                <a:latin typeface="Marianne"/>
                <a:ea typeface="+mn-ea"/>
                <a:cs typeface="+mn-cs"/>
              </a:rPr>
              <a:t>.</a:t>
            </a:r>
          </a:p>
          <a:p>
            <a:pPr marL="252000" marR="0" lvl="1" indent="-72000" algn="l" defTabSz="914400" rtl="0" eaLnBrk="1" fontAlgn="auto" latinLnBrk="0" hangingPunct="1">
              <a:lnSpc>
                <a:spcPct val="100000"/>
              </a:lnSpc>
              <a:spcBef>
                <a:spcPts val="600"/>
              </a:spcBef>
              <a:spcAft>
                <a:spcPts val="600"/>
              </a:spcAft>
              <a:buClrTx/>
              <a:buSzTx/>
              <a:buFont typeface="Arial" pitchFamily="34" charset="0"/>
              <a:buChar char="•"/>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Lorem ipsum </a:t>
            </a:r>
            <a:r>
              <a:rPr kumimoji="0" lang="fr-FR" sz="950" b="0" i="0" u="none" strike="noStrike" kern="1200" cap="none" spc="0" normalizeH="0" baseline="0" noProof="0" dirty="0" err="1">
                <a:ln>
                  <a:noFill/>
                </a:ln>
                <a:solidFill>
                  <a:srgbClr val="000000"/>
                </a:solidFill>
                <a:effectLst/>
                <a:uLnTx/>
                <a:uFillTx/>
                <a:latin typeface="Marianne"/>
                <a:ea typeface="+mn-ea"/>
                <a:cs typeface="+mn-cs"/>
              </a:rPr>
              <a:t>dolor</a:t>
            </a:r>
            <a:r>
              <a:rPr kumimoji="0" lang="fr-FR" sz="950" b="0" i="0" u="none" strike="noStrike" kern="1200" cap="none" spc="0" normalizeH="0" baseline="0" noProof="0" dirty="0">
                <a:ln>
                  <a:noFill/>
                </a:ln>
                <a:solidFill>
                  <a:srgbClr val="000000"/>
                </a:solidFill>
                <a:effectLst/>
                <a:uLnTx/>
                <a:uFillTx/>
                <a:latin typeface="Marianne"/>
                <a:ea typeface="+mn-ea"/>
                <a:cs typeface="+mn-cs"/>
              </a:rPr>
              <a:t> </a:t>
            </a:r>
            <a:r>
              <a:rPr kumimoji="0" lang="fr-FR" sz="950" b="0" i="0" u="none" strike="noStrike" kern="1200" cap="none" spc="0" normalizeH="0" baseline="0" noProof="0" dirty="0" err="1">
                <a:ln>
                  <a:noFill/>
                </a:ln>
                <a:solidFill>
                  <a:srgbClr val="000000"/>
                </a:solidFill>
                <a:effectLst/>
                <a:uLnTx/>
                <a:uFillTx/>
                <a:latin typeface="Marianne"/>
                <a:ea typeface="+mn-ea"/>
                <a:cs typeface="+mn-cs"/>
              </a:rPr>
              <a:t>sit</a:t>
            </a:r>
            <a:r>
              <a:rPr kumimoji="0" lang="fr-FR" sz="950" b="0" i="0" u="none" strike="noStrike" kern="1200" cap="none" spc="0" normalizeH="0" baseline="0" noProof="0" dirty="0">
                <a:ln>
                  <a:noFill/>
                </a:ln>
                <a:solidFill>
                  <a:srgbClr val="000000"/>
                </a:solidFill>
                <a:effectLst/>
                <a:uLnTx/>
                <a:uFillTx/>
                <a:latin typeface="Marianne"/>
                <a:ea typeface="+mn-ea"/>
                <a:cs typeface="+mn-cs"/>
              </a:rPr>
              <a:t> </a:t>
            </a:r>
            <a:r>
              <a:rPr kumimoji="0" lang="fr-FR" sz="950" b="0" i="0" u="none" strike="noStrike" kern="1200" cap="none" spc="0" normalizeH="0" baseline="0" noProof="0" dirty="0" err="1">
                <a:ln>
                  <a:noFill/>
                </a:ln>
                <a:solidFill>
                  <a:srgbClr val="000000"/>
                </a:solidFill>
                <a:effectLst/>
                <a:uLnTx/>
                <a:uFillTx/>
                <a:latin typeface="Marianne"/>
                <a:ea typeface="+mn-ea"/>
                <a:cs typeface="+mn-cs"/>
              </a:rPr>
              <a:t>amet</a:t>
            </a:r>
            <a:endParaRPr kumimoji="0" lang="fr-FR" sz="950" b="0" i="0" u="none" strike="noStrike" kern="1200" cap="none" spc="0" normalizeH="0" baseline="0" noProof="0" dirty="0">
              <a:ln>
                <a:noFill/>
              </a:ln>
              <a:solidFill>
                <a:srgbClr val="000000"/>
              </a:solidFill>
              <a:effectLst/>
              <a:uLnTx/>
              <a:uFillTx/>
              <a:latin typeface="Marianne"/>
              <a:ea typeface="+mn-ea"/>
              <a:cs typeface="+mn-cs"/>
            </a:endParaRPr>
          </a:p>
          <a:p>
            <a:pPr marL="252000" marR="0" lvl="1" indent="-72000" algn="l" defTabSz="914400" rtl="0" eaLnBrk="1" fontAlgn="auto" latinLnBrk="0" hangingPunct="1">
              <a:lnSpc>
                <a:spcPct val="100000"/>
              </a:lnSpc>
              <a:spcBef>
                <a:spcPts val="600"/>
              </a:spcBef>
              <a:spcAft>
                <a:spcPts val="600"/>
              </a:spcAft>
              <a:buClrTx/>
              <a:buSzTx/>
              <a:buFont typeface="Arial" pitchFamily="34" charset="0"/>
              <a:buChar char="•"/>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Lorem ipsum </a:t>
            </a:r>
            <a:r>
              <a:rPr kumimoji="0" lang="fr-FR" sz="950" b="0" i="0" u="none" strike="noStrike" kern="1200" cap="none" spc="0" normalizeH="0" baseline="0" noProof="0" dirty="0" err="1">
                <a:ln>
                  <a:noFill/>
                </a:ln>
                <a:solidFill>
                  <a:srgbClr val="000000"/>
                </a:solidFill>
                <a:effectLst/>
                <a:uLnTx/>
                <a:uFillTx/>
                <a:latin typeface="Marianne"/>
                <a:ea typeface="+mn-ea"/>
                <a:cs typeface="+mn-cs"/>
              </a:rPr>
              <a:t>dolor</a:t>
            </a:r>
            <a:r>
              <a:rPr kumimoji="0" lang="fr-FR" sz="950" b="0" i="0" u="none" strike="noStrike" kern="1200" cap="none" spc="0" normalizeH="0" baseline="0" noProof="0" dirty="0">
                <a:ln>
                  <a:noFill/>
                </a:ln>
                <a:solidFill>
                  <a:srgbClr val="000000"/>
                </a:solidFill>
                <a:effectLst/>
                <a:uLnTx/>
                <a:uFillTx/>
                <a:latin typeface="Marianne"/>
                <a:ea typeface="+mn-ea"/>
                <a:cs typeface="+mn-cs"/>
              </a:rPr>
              <a:t> </a:t>
            </a:r>
            <a:r>
              <a:rPr kumimoji="0" lang="fr-FR" sz="950" b="0" i="0" u="none" strike="noStrike" kern="1200" cap="none" spc="0" normalizeH="0" baseline="0" noProof="0" dirty="0" err="1">
                <a:ln>
                  <a:noFill/>
                </a:ln>
                <a:solidFill>
                  <a:srgbClr val="000000"/>
                </a:solidFill>
                <a:effectLst/>
                <a:uLnTx/>
                <a:uFillTx/>
                <a:latin typeface="Marianne"/>
                <a:ea typeface="+mn-ea"/>
                <a:cs typeface="+mn-cs"/>
              </a:rPr>
              <a:t>sit</a:t>
            </a:r>
            <a:r>
              <a:rPr kumimoji="0" lang="fr-FR" sz="950" b="0" i="0" u="none" strike="noStrike" kern="1200" cap="none" spc="0" normalizeH="0" baseline="0" noProof="0" dirty="0">
                <a:ln>
                  <a:noFill/>
                </a:ln>
                <a:solidFill>
                  <a:srgbClr val="000000"/>
                </a:solidFill>
                <a:effectLst/>
                <a:uLnTx/>
                <a:uFillTx/>
                <a:latin typeface="Marianne"/>
                <a:ea typeface="+mn-ea"/>
                <a:cs typeface="+mn-cs"/>
              </a:rPr>
              <a:t> </a:t>
            </a:r>
            <a:r>
              <a:rPr kumimoji="0" lang="fr-FR" sz="950" b="0" i="0" u="none" strike="noStrike" kern="1200" cap="none" spc="0" normalizeH="0" baseline="0" noProof="0" dirty="0" err="1">
                <a:ln>
                  <a:noFill/>
                </a:ln>
                <a:solidFill>
                  <a:srgbClr val="000000"/>
                </a:solidFill>
                <a:effectLst/>
                <a:uLnTx/>
                <a:uFillTx/>
                <a:latin typeface="Marianne"/>
                <a:ea typeface="+mn-ea"/>
                <a:cs typeface="+mn-cs"/>
              </a:rPr>
              <a:t>amet</a:t>
            </a:r>
            <a:endParaRPr kumimoji="0" lang="fr-FR" sz="950" b="0" i="0" u="none" strike="noStrike" kern="1200" cap="none" spc="0" normalizeH="0" baseline="0" noProof="0" dirty="0">
              <a:ln>
                <a:noFill/>
              </a:ln>
              <a:solidFill>
                <a:srgbClr val="000000"/>
              </a:solidFill>
              <a:effectLst/>
              <a:uLnTx/>
              <a:uFillTx/>
              <a:latin typeface="Marianne"/>
              <a:ea typeface="+mn-ea"/>
              <a:cs typeface="+mn-cs"/>
            </a:endParaRPr>
          </a:p>
          <a:p>
            <a:pPr marL="252000" marR="0" lvl="1" indent="-72000" algn="l" defTabSz="914400" rtl="0" eaLnBrk="1" fontAlgn="auto" latinLnBrk="0" hangingPunct="1">
              <a:lnSpc>
                <a:spcPct val="100000"/>
              </a:lnSpc>
              <a:spcBef>
                <a:spcPts val="600"/>
              </a:spcBef>
              <a:spcAft>
                <a:spcPts val="600"/>
              </a:spcAft>
              <a:buClrTx/>
              <a:buSzTx/>
              <a:buFont typeface="Arial" pitchFamily="34" charset="0"/>
              <a:buChar char="•"/>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Lorem ipsum </a:t>
            </a:r>
            <a:r>
              <a:rPr kumimoji="0" lang="fr-FR" sz="950" b="0" i="0" u="none" strike="noStrike" kern="1200" cap="none" spc="0" normalizeH="0" baseline="0" noProof="0" dirty="0" err="1">
                <a:ln>
                  <a:noFill/>
                </a:ln>
                <a:solidFill>
                  <a:srgbClr val="000000"/>
                </a:solidFill>
                <a:effectLst/>
                <a:uLnTx/>
                <a:uFillTx/>
                <a:latin typeface="Marianne"/>
                <a:ea typeface="+mn-ea"/>
                <a:cs typeface="+mn-cs"/>
              </a:rPr>
              <a:t>dolor</a:t>
            </a:r>
            <a:r>
              <a:rPr kumimoji="0" lang="fr-FR" sz="950" b="0" i="0" u="none" strike="noStrike" kern="1200" cap="none" spc="0" normalizeH="0" baseline="0" noProof="0" dirty="0">
                <a:ln>
                  <a:noFill/>
                </a:ln>
                <a:solidFill>
                  <a:srgbClr val="000000"/>
                </a:solidFill>
                <a:effectLst/>
                <a:uLnTx/>
                <a:uFillTx/>
                <a:latin typeface="Marianne"/>
                <a:ea typeface="+mn-ea"/>
                <a:cs typeface="+mn-cs"/>
              </a:rPr>
              <a:t> </a:t>
            </a:r>
            <a:r>
              <a:rPr kumimoji="0" lang="fr-FR" sz="950" b="0" i="0" u="none" strike="noStrike" kern="1200" cap="none" spc="0" normalizeH="0" baseline="0" noProof="0" dirty="0" err="1">
                <a:ln>
                  <a:noFill/>
                </a:ln>
                <a:solidFill>
                  <a:srgbClr val="000000"/>
                </a:solidFill>
                <a:effectLst/>
                <a:uLnTx/>
                <a:uFillTx/>
                <a:latin typeface="Marianne"/>
                <a:ea typeface="+mn-ea"/>
                <a:cs typeface="+mn-cs"/>
              </a:rPr>
              <a:t>sit</a:t>
            </a:r>
            <a:r>
              <a:rPr kumimoji="0" lang="fr-FR" sz="950" b="0" i="0" u="none" strike="noStrike" kern="1200" cap="none" spc="0" normalizeH="0" baseline="0" noProof="0" dirty="0">
                <a:ln>
                  <a:noFill/>
                </a:ln>
                <a:solidFill>
                  <a:srgbClr val="000000"/>
                </a:solidFill>
                <a:effectLst/>
                <a:uLnTx/>
                <a:uFillTx/>
                <a:latin typeface="Marianne"/>
                <a:ea typeface="+mn-ea"/>
                <a:cs typeface="+mn-cs"/>
              </a:rPr>
              <a:t> </a:t>
            </a:r>
            <a:r>
              <a:rPr kumimoji="0" lang="fr-FR" sz="950" b="0" i="0" u="none" strike="noStrike" kern="1200" cap="none" spc="0" normalizeH="0" baseline="0" noProof="0" dirty="0" err="1">
                <a:ln>
                  <a:noFill/>
                </a:ln>
                <a:solidFill>
                  <a:srgbClr val="000000"/>
                </a:solidFill>
                <a:effectLst/>
                <a:uLnTx/>
                <a:uFillTx/>
                <a:latin typeface="Marianne"/>
                <a:ea typeface="+mn-ea"/>
                <a:cs typeface="+mn-cs"/>
              </a:rPr>
              <a:t>amet</a:t>
            </a:r>
            <a:endParaRPr kumimoji="0" lang="fr-FR" sz="950" b="0" i="0" u="none" strike="noStrike" kern="1200" cap="none" spc="0" normalizeH="0" baseline="0" noProof="0" dirty="0">
              <a:ln>
                <a:noFill/>
              </a:ln>
              <a:solidFill>
                <a:srgbClr val="000000"/>
              </a:solidFill>
              <a:effectLst/>
              <a:uLnTx/>
              <a:uFillTx/>
              <a:latin typeface="Marianne"/>
              <a:ea typeface="+mn-ea"/>
              <a:cs typeface="+mn-cs"/>
            </a:endParaRPr>
          </a:p>
          <a:p>
            <a:pPr marL="252000" marR="0" lvl="1" indent="-72000" algn="l" defTabSz="914400" rtl="0" eaLnBrk="1" fontAlgn="auto" latinLnBrk="0" hangingPunct="1">
              <a:lnSpc>
                <a:spcPct val="100000"/>
              </a:lnSpc>
              <a:spcBef>
                <a:spcPts val="600"/>
              </a:spcBef>
              <a:spcAft>
                <a:spcPts val="600"/>
              </a:spcAft>
              <a:buClrTx/>
              <a:buSzTx/>
              <a:buFont typeface="Arial" pitchFamily="34" charset="0"/>
              <a:buChar char="•"/>
              <a:tabLst/>
              <a:defRPr/>
            </a:pPr>
            <a:r>
              <a:rPr kumimoji="0" lang="fr-FR" sz="950" b="0" i="0" u="none" strike="noStrike" kern="1200" cap="none" spc="0" normalizeH="0" baseline="0" noProof="0" dirty="0">
                <a:ln>
                  <a:noFill/>
                </a:ln>
                <a:solidFill>
                  <a:srgbClr val="000000"/>
                </a:solidFill>
                <a:effectLst/>
                <a:uLnTx/>
                <a:uFillTx/>
                <a:latin typeface="Marianne"/>
                <a:ea typeface="+mn-ea"/>
                <a:cs typeface="+mn-cs"/>
              </a:rPr>
              <a:t>Lorem ipsum </a:t>
            </a:r>
            <a:r>
              <a:rPr kumimoji="0" lang="fr-FR" sz="950" b="0" i="0" u="none" strike="noStrike" kern="1200" cap="none" spc="0" normalizeH="0" baseline="0" noProof="0" dirty="0" err="1">
                <a:ln>
                  <a:noFill/>
                </a:ln>
                <a:solidFill>
                  <a:srgbClr val="000000"/>
                </a:solidFill>
                <a:effectLst/>
                <a:uLnTx/>
                <a:uFillTx/>
                <a:latin typeface="Marianne"/>
                <a:ea typeface="+mn-ea"/>
                <a:cs typeface="+mn-cs"/>
              </a:rPr>
              <a:t>dolor</a:t>
            </a:r>
            <a:r>
              <a:rPr kumimoji="0" lang="fr-FR" sz="950" b="0" i="0" u="none" strike="noStrike" kern="1200" cap="none" spc="0" normalizeH="0" baseline="0" noProof="0" dirty="0">
                <a:ln>
                  <a:noFill/>
                </a:ln>
                <a:solidFill>
                  <a:srgbClr val="000000"/>
                </a:solidFill>
                <a:effectLst/>
                <a:uLnTx/>
                <a:uFillTx/>
                <a:latin typeface="Marianne"/>
                <a:ea typeface="+mn-ea"/>
                <a:cs typeface="+mn-cs"/>
              </a:rPr>
              <a:t> </a:t>
            </a:r>
            <a:r>
              <a:rPr kumimoji="0" lang="fr-FR" sz="950" b="0" i="0" u="none" strike="noStrike" kern="1200" cap="none" spc="0" normalizeH="0" baseline="0" noProof="0" dirty="0" err="1">
                <a:ln>
                  <a:noFill/>
                </a:ln>
                <a:solidFill>
                  <a:srgbClr val="000000"/>
                </a:solidFill>
                <a:effectLst/>
                <a:uLnTx/>
                <a:uFillTx/>
                <a:latin typeface="Marianne"/>
                <a:ea typeface="+mn-ea"/>
                <a:cs typeface="+mn-cs"/>
              </a:rPr>
              <a:t>sit</a:t>
            </a:r>
            <a:r>
              <a:rPr kumimoji="0" lang="fr-FR" sz="950" b="0" i="0" u="none" strike="noStrike" kern="1200" cap="none" spc="0" normalizeH="0" baseline="0" noProof="0" dirty="0">
                <a:ln>
                  <a:noFill/>
                </a:ln>
                <a:solidFill>
                  <a:srgbClr val="000000"/>
                </a:solidFill>
                <a:effectLst/>
                <a:uLnTx/>
                <a:uFillTx/>
                <a:latin typeface="Marianne"/>
                <a:ea typeface="+mn-ea"/>
                <a:cs typeface="+mn-cs"/>
              </a:rPr>
              <a:t> </a:t>
            </a:r>
            <a:r>
              <a:rPr kumimoji="0" lang="fr-FR" sz="950" b="0" i="0" u="none" strike="noStrike" kern="1200" cap="none" spc="0" normalizeH="0" baseline="0" noProof="0" dirty="0" err="1">
                <a:ln>
                  <a:noFill/>
                </a:ln>
                <a:solidFill>
                  <a:srgbClr val="000000"/>
                </a:solidFill>
                <a:effectLst/>
                <a:uLnTx/>
                <a:uFillTx/>
                <a:latin typeface="Marianne"/>
                <a:ea typeface="+mn-ea"/>
                <a:cs typeface="+mn-cs"/>
              </a:rPr>
              <a:t>amet</a:t>
            </a:r>
            <a:endParaRPr kumimoji="0" lang="fr-FR" sz="950" b="0" i="0" u="none" strike="noStrike" kern="1200" cap="none" spc="0" normalizeH="0" baseline="0" noProof="0" dirty="0">
              <a:ln>
                <a:noFill/>
              </a:ln>
              <a:solidFill>
                <a:srgbClr val="000000"/>
              </a:solidFill>
              <a:effectLst/>
              <a:uLnTx/>
              <a:uFillTx/>
              <a:latin typeface="Marianne"/>
              <a:ea typeface="+mn-ea"/>
              <a:cs typeface="+mn-cs"/>
            </a:endParaRPr>
          </a:p>
        </p:txBody>
      </p:sp>
    </p:spTree>
    <p:extLst>
      <p:ext uri="{BB962C8B-B14F-4D97-AF65-F5344CB8AC3E}">
        <p14:creationId xmlns:p14="http://schemas.microsoft.com/office/powerpoint/2010/main" val="1667562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G - Accueil">
    <p:spTree>
      <p:nvGrpSpPr>
        <p:cNvPr id="1" name=""/>
        <p:cNvGrpSpPr/>
        <p:nvPr/>
      </p:nvGrpSpPr>
      <p:grpSpPr>
        <a:xfrm>
          <a:off x="0" y="0"/>
          <a:ext cx="0" cy="0"/>
          <a:chOff x="0" y="0"/>
          <a:chExt cx="0" cy="0"/>
        </a:xfrm>
      </p:grpSpPr>
    </p:spTree>
    <p:extLst>
      <p:ext uri="{BB962C8B-B14F-4D97-AF65-F5344CB8AC3E}">
        <p14:creationId xmlns:p14="http://schemas.microsoft.com/office/powerpoint/2010/main" val="855193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sv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5.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6.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12" name="Connecteur droit 11">
            <a:extLst>
              <a:ext uri="{FF2B5EF4-FFF2-40B4-BE49-F238E27FC236}">
                <a16:creationId xmlns:a16="http://schemas.microsoft.com/office/drawing/2014/main" id="{9C35A1BA-EDDE-8AE6-DFD0-EF756F122914}"/>
              </a:ext>
            </a:extLst>
          </p:cNvPr>
          <p:cNvCxnSpPr>
            <a:cxnSpLocks/>
          </p:cNvCxnSpPr>
          <p:nvPr userDrawn="1"/>
        </p:nvCxnSpPr>
        <p:spPr>
          <a:xfrm>
            <a:off x="7318800" y="4896000"/>
            <a:ext cx="1825200" cy="0"/>
          </a:xfrm>
          <a:prstGeom prst="line">
            <a:avLst/>
          </a:prstGeom>
          <a:ln w="12700">
            <a:solidFill>
              <a:srgbClr val="D82226"/>
            </a:solidFill>
          </a:ln>
        </p:spPr>
        <p:style>
          <a:lnRef idx="1">
            <a:schemeClr val="accent1"/>
          </a:lnRef>
          <a:fillRef idx="0">
            <a:schemeClr val="accent1"/>
          </a:fillRef>
          <a:effectRef idx="0">
            <a:schemeClr val="accent1"/>
          </a:effectRef>
          <a:fontRef idx="minor">
            <a:schemeClr val="tx1"/>
          </a:fontRef>
        </p:style>
      </p:cxnSp>
      <p:pic>
        <p:nvPicPr>
          <p:cNvPr id="3" name="Graphique 2">
            <a:extLst>
              <a:ext uri="{FF2B5EF4-FFF2-40B4-BE49-F238E27FC236}">
                <a16:creationId xmlns:a16="http://schemas.microsoft.com/office/drawing/2014/main" id="{2887D90B-6A56-1051-B89E-D45F40F5EEE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415950" y="234000"/>
            <a:ext cx="2533650" cy="609600"/>
          </a:xfrm>
          <a:prstGeom prst="rect">
            <a:avLst/>
          </a:prstGeom>
        </p:spPr>
      </p:pic>
      <p:pic>
        <p:nvPicPr>
          <p:cNvPr id="5" name="Graphique 4" descr="Ministères de la Transition écologique, de l'Aménagement du territoire, des Transports, de la Ville et du Logement">
            <a:extLst>
              <a:ext uri="{FF2B5EF4-FFF2-40B4-BE49-F238E27FC236}">
                <a16:creationId xmlns:a16="http://schemas.microsoft.com/office/drawing/2014/main" id="{A160040B-5AF6-7009-0A48-7092A5A432C3}"/>
              </a:ext>
            </a:extLst>
          </p:cNvPr>
          <p:cNvPicPr>
            <a:picLocks/>
          </p:cNvPicPr>
          <p:nvPr userDrawn="1"/>
        </p:nvPicPr>
        <p:blipFill>
          <a:blip r:embed="rId8">
            <a:extLst>
              <a:ext uri="{96DAC541-7B7A-43D3-8B79-37D633B846F1}">
                <asvg:svgBlip xmlns:asvg="http://schemas.microsoft.com/office/drawing/2016/SVG/main" r:embed="rId9"/>
              </a:ext>
            </a:extLst>
          </a:blip>
          <a:stretch>
            <a:fillRect/>
          </a:stretch>
        </p:blipFill>
        <p:spPr>
          <a:xfrm>
            <a:off x="57600" y="28800"/>
            <a:ext cx="1944003" cy="1126802"/>
          </a:xfrm>
          <a:prstGeom prst="rect">
            <a:avLst/>
          </a:prstGeom>
        </p:spPr>
      </p:pic>
    </p:spTree>
    <p:extLst>
      <p:ext uri="{BB962C8B-B14F-4D97-AF65-F5344CB8AC3E}">
        <p14:creationId xmlns:p14="http://schemas.microsoft.com/office/powerpoint/2010/main" val="3278026350"/>
      </p:ext>
    </p:extLst>
  </p:cSld>
  <p:clrMap bg1="lt1" tx1="dk1" bg2="lt2" tx2="dk2" accent1="accent1" accent2="accent2" accent3="accent3" accent4="accent4" accent5="accent5" accent6="accent6" hlink="hlink" folHlink="folHlink"/>
  <p:sldLayoutIdLst>
    <p:sldLayoutId id="2147483823" r:id="rId1"/>
    <p:sldLayoutId id="2147483810" r:id="rId2"/>
    <p:sldLayoutId id="2147483824" r:id="rId3"/>
    <p:sldLayoutId id="2147483825" r:id="rId4"/>
  </p:sldLayoutIdLst>
  <p:hf sldNum="0" hdr="0" ftr="0" dt="0"/>
  <p:txStyles>
    <p:title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Graphique 7" descr="Secrétariat Général">
            <a:extLst>
              <a:ext uri="{FF2B5EF4-FFF2-40B4-BE49-F238E27FC236}">
                <a16:creationId xmlns:a16="http://schemas.microsoft.com/office/drawing/2014/main" id="{F3B912CE-5E6D-E936-D2C7-3AA367FD290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26400" y="1267200"/>
            <a:ext cx="7524750" cy="3762375"/>
          </a:xfrm>
          <a:prstGeom prst="rect">
            <a:avLst/>
          </a:prstGeom>
        </p:spPr>
      </p:pic>
      <p:cxnSp>
        <p:nvCxnSpPr>
          <p:cNvPr id="10" name="Connecteur droit 9">
            <a:extLst>
              <a:ext uri="{FF2B5EF4-FFF2-40B4-BE49-F238E27FC236}">
                <a16:creationId xmlns:a16="http://schemas.microsoft.com/office/drawing/2014/main" id="{6CF19263-8BB9-FCBA-0F12-0026ECC3144C}"/>
              </a:ext>
            </a:extLst>
          </p:cNvPr>
          <p:cNvCxnSpPr>
            <a:cxnSpLocks/>
          </p:cNvCxnSpPr>
          <p:nvPr userDrawn="1"/>
        </p:nvCxnSpPr>
        <p:spPr>
          <a:xfrm>
            <a:off x="7318800" y="4896000"/>
            <a:ext cx="1825200" cy="0"/>
          </a:xfrm>
          <a:prstGeom prst="line">
            <a:avLst/>
          </a:prstGeom>
          <a:ln w="12700">
            <a:solidFill>
              <a:srgbClr val="D82226"/>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C5107AB6-55C2-5A86-45D5-36239C3EFF32}"/>
              </a:ext>
            </a:extLst>
          </p:cNvPr>
          <p:cNvCxnSpPr>
            <a:cxnSpLocks/>
          </p:cNvCxnSpPr>
          <p:nvPr userDrawn="1"/>
        </p:nvCxnSpPr>
        <p:spPr>
          <a:xfrm>
            <a:off x="0" y="1191600"/>
            <a:ext cx="9144000" cy="0"/>
          </a:xfrm>
          <a:prstGeom prst="line">
            <a:avLst/>
          </a:prstGeom>
          <a:ln w="12700">
            <a:solidFill>
              <a:srgbClr val="0F0F0F"/>
            </a:solidFill>
          </a:ln>
        </p:spPr>
        <p:style>
          <a:lnRef idx="1">
            <a:schemeClr val="accent1"/>
          </a:lnRef>
          <a:fillRef idx="0">
            <a:schemeClr val="accent1"/>
          </a:fillRef>
          <a:effectRef idx="0">
            <a:schemeClr val="accent1"/>
          </a:effectRef>
          <a:fontRef idx="minor">
            <a:schemeClr val="tx1"/>
          </a:fontRef>
        </p:style>
      </p:cxnSp>
      <p:pic>
        <p:nvPicPr>
          <p:cNvPr id="4" name="Graphique 3" descr="Ministères de la Transition écologique, de l'Aménagement du territoire, des Transports, de la Ville et du Logement">
            <a:extLst>
              <a:ext uri="{FF2B5EF4-FFF2-40B4-BE49-F238E27FC236}">
                <a16:creationId xmlns:a16="http://schemas.microsoft.com/office/drawing/2014/main" id="{457998E2-12C2-8EDC-4937-3E97FCF63C1E}"/>
              </a:ext>
            </a:extLst>
          </p:cNvPr>
          <p:cNvPicPr>
            <a:picLocks/>
          </p:cNvPicPr>
          <p:nvPr userDrawn="1"/>
        </p:nvPicPr>
        <p:blipFill>
          <a:blip r:embed="rId5">
            <a:extLst>
              <a:ext uri="{96DAC541-7B7A-43D3-8B79-37D633B846F1}">
                <asvg:svgBlip xmlns:asvg="http://schemas.microsoft.com/office/drawing/2016/SVG/main" r:embed="rId6"/>
              </a:ext>
            </a:extLst>
          </a:blip>
          <a:stretch>
            <a:fillRect/>
          </a:stretch>
        </p:blipFill>
        <p:spPr>
          <a:xfrm>
            <a:off x="57600" y="28800"/>
            <a:ext cx="1944003" cy="1126802"/>
          </a:xfrm>
          <a:prstGeom prst="rect">
            <a:avLst/>
          </a:prstGeom>
        </p:spPr>
      </p:pic>
    </p:spTree>
    <p:extLst>
      <p:ext uri="{BB962C8B-B14F-4D97-AF65-F5344CB8AC3E}">
        <p14:creationId xmlns:p14="http://schemas.microsoft.com/office/powerpoint/2010/main" val="1004331401"/>
      </p:ext>
    </p:extLst>
  </p:cSld>
  <p:clrMap bg1="lt1" tx1="dk1" bg2="lt2" tx2="dk2" accent1="accent1" accent2="accent2" accent3="accent3" accent4="accent4" accent5="accent5" accent6="accent6" hlink="hlink" folHlink="folHlink"/>
  <p:sldLayoutIdLst>
    <p:sldLayoutId id="2147483815" r:id="rId1"/>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mailto:dpcof.daf.sg@developpement-durable.gouv.fr"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9453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5FA39A13-25C3-E37C-AD55-76842E48335D}"/>
              </a:ext>
            </a:extLst>
          </p:cNvPr>
          <p:cNvSpPr>
            <a:spLocks noGrp="1"/>
          </p:cNvSpPr>
          <p:nvPr>
            <p:ph type="title"/>
          </p:nvPr>
        </p:nvSpPr>
        <p:spPr>
          <a:xfrm>
            <a:off x="450000" y="1450677"/>
            <a:ext cx="8513026" cy="992579"/>
          </a:xfrm>
        </p:spPr>
        <p:txBody>
          <a:bodyPr/>
          <a:lstStyle/>
          <a:p>
            <a:r>
              <a:rPr lang="fr-FR" dirty="0"/>
              <a:t>Opérateurs et conformité ministérielle</a:t>
            </a:r>
          </a:p>
        </p:txBody>
      </p:sp>
    </p:spTree>
    <p:extLst>
      <p:ext uri="{BB962C8B-B14F-4D97-AF65-F5344CB8AC3E}">
        <p14:creationId xmlns:p14="http://schemas.microsoft.com/office/powerpoint/2010/main" val="4185377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C2F34C81-98B0-55DD-7344-5DA610A7C440}"/>
              </a:ext>
            </a:extLst>
          </p:cNvPr>
          <p:cNvSpPr>
            <a:spLocks noGrp="1"/>
          </p:cNvSpPr>
          <p:nvPr>
            <p:ph type="title"/>
          </p:nvPr>
        </p:nvSpPr>
        <p:spPr>
          <a:xfrm>
            <a:off x="406355" y="1050394"/>
            <a:ext cx="8424000" cy="853200"/>
          </a:xfrm>
        </p:spPr>
        <p:txBody>
          <a:bodyPr/>
          <a:lstStyle/>
          <a:p>
            <a:r>
              <a:rPr lang="fr-FR" sz="1600" dirty="0"/>
              <a:t>Rappel du cadre relatif aux dispositifs de maîtrise des risques des opérateurs</a:t>
            </a:r>
          </a:p>
        </p:txBody>
      </p:sp>
      <p:sp>
        <p:nvSpPr>
          <p:cNvPr id="10" name="Espace réservé du texte 2">
            <a:extLst>
              <a:ext uri="{FF2B5EF4-FFF2-40B4-BE49-F238E27FC236}">
                <a16:creationId xmlns:a16="http://schemas.microsoft.com/office/drawing/2014/main" id="{B7525EFD-61B1-41F6-8C53-32B0B3A8C275}"/>
              </a:ext>
            </a:extLst>
          </p:cNvPr>
          <p:cNvSpPr>
            <a:spLocks noGrp="1"/>
          </p:cNvSpPr>
          <p:nvPr>
            <p:ph type="body" sz="quarter" idx="13"/>
          </p:nvPr>
        </p:nvSpPr>
        <p:spPr>
          <a:xfrm>
            <a:off x="406355" y="1476994"/>
            <a:ext cx="8388000" cy="2574000"/>
          </a:xfrm>
        </p:spPr>
        <p:txBody>
          <a:bodyPr/>
          <a:lstStyle/>
          <a:p>
            <a:r>
              <a:rPr lang="fr-FR" sz="1000" b="1" u="sng" dirty="0"/>
              <a:t>Côté opérateur</a:t>
            </a:r>
          </a:p>
          <a:p>
            <a:pPr marL="171450" indent="-171450">
              <a:buFont typeface="Arial" panose="020B0604020202020204" pitchFamily="34" charset="0"/>
              <a:buChar char="•"/>
            </a:pPr>
            <a:r>
              <a:rPr lang="fr-FR" sz="1000" dirty="0"/>
              <a:t>Article 215 du </a:t>
            </a:r>
            <a:r>
              <a:rPr lang="fr-FR" sz="1000" b="1" dirty="0"/>
              <a:t>décret GBCP </a:t>
            </a:r>
            <a:r>
              <a:rPr lang="fr-FR" sz="1000" dirty="0"/>
              <a:t>(n° 2012-1246 du 7 novembre 2012)  : </a:t>
            </a:r>
            <a:r>
              <a:rPr lang="fr-FR" sz="1000" i="1" dirty="0"/>
              <a:t>« Dans chaque organisme est mis en place un dispositif de contrôle interne budgétaire et de contrôle interne comptable.» </a:t>
            </a:r>
          </a:p>
          <a:p>
            <a:endParaRPr lang="fr-FR" sz="1000" b="1" i="1" u="sng" dirty="0"/>
          </a:p>
          <a:p>
            <a:r>
              <a:rPr lang="fr-FR" sz="1000" b="1" u="sng" dirty="0"/>
              <a:t>Côté tutelle/ministère</a:t>
            </a:r>
          </a:p>
          <a:p>
            <a:pPr marL="171450" indent="-171450">
              <a:buFont typeface="Arial" panose="020B0604020202020204" pitchFamily="34" charset="0"/>
              <a:buChar char="•"/>
            </a:pPr>
            <a:r>
              <a:rPr lang="fr-FR" sz="1000" dirty="0"/>
              <a:t>Article 215 du </a:t>
            </a:r>
            <a:r>
              <a:rPr lang="fr-FR" sz="1000" b="1" dirty="0"/>
              <a:t>décret GBCP </a:t>
            </a:r>
            <a:r>
              <a:rPr lang="fr-FR" sz="1000" dirty="0"/>
              <a:t>(n° 2012-1246 du 7 novembre 2012) : le ministre chargé du budget « </a:t>
            </a:r>
            <a:r>
              <a:rPr lang="fr-FR" sz="1000" i="1" dirty="0"/>
              <a:t>s’assure, en lien avec les autres ministres de tutelle, de la mise en œuvre » </a:t>
            </a:r>
            <a:r>
              <a:rPr lang="fr-FR" sz="1000" dirty="0"/>
              <a:t>du référentiel de contrôle interne. </a:t>
            </a:r>
          </a:p>
          <a:p>
            <a:pPr marL="171450" indent="-171450" algn="just">
              <a:buFont typeface="Arial" panose="020B0604020202020204" pitchFamily="34" charset="0"/>
              <a:buChar char="•"/>
            </a:pPr>
            <a:r>
              <a:rPr lang="fr-FR" sz="1000" dirty="0"/>
              <a:t>Article 217 du </a:t>
            </a:r>
            <a:r>
              <a:rPr lang="fr-FR" sz="1000" b="1" dirty="0"/>
              <a:t>décret GBCP </a:t>
            </a:r>
            <a:r>
              <a:rPr lang="fr-FR" sz="1000" dirty="0"/>
              <a:t>(n° 2012-1246 du 7 novembre 2012) </a:t>
            </a:r>
            <a:r>
              <a:rPr lang="fr-FR" sz="1000" i="1" dirty="0"/>
              <a:t>:  « Lorsque l'organisme ne dispose pas d'audit interne, l'évaluation de la maîtrise des opérations budgétaires et comptables ainsi que l'appréciation de la qualité du contrôle interne budgétaire et comptable sont réalisées par des auditeurs placés sous l'autorité du ministre chargé du budget ou d'un autre ministre de tutelle de l'organisme. »</a:t>
            </a:r>
          </a:p>
          <a:p>
            <a:pPr marL="171450" indent="-171450" algn="just">
              <a:buFont typeface="Arial" panose="020B0604020202020204" pitchFamily="34" charset="0"/>
              <a:buChar char="•"/>
            </a:pPr>
            <a:r>
              <a:rPr lang="fr-FR" sz="1000" b="1" dirty="0"/>
              <a:t>Décret du 22 avril 2022 relatif au contrôle et à l’audit interne de l’Etat </a:t>
            </a:r>
            <a:r>
              <a:rPr lang="fr-FR" sz="1000" i="1" dirty="0"/>
              <a:t>: « </a:t>
            </a:r>
            <a:r>
              <a:rPr lang="fr-FR" sz="1000" b="0" i="0" dirty="0">
                <a:solidFill>
                  <a:srgbClr val="000000"/>
                </a:solidFill>
                <a:effectLst/>
              </a:rPr>
              <a:t> </a:t>
            </a:r>
            <a:r>
              <a:rPr lang="fr-FR" sz="1000" b="0" i="1" dirty="0">
                <a:solidFill>
                  <a:srgbClr val="000000"/>
                </a:solidFill>
                <a:effectLst/>
              </a:rPr>
              <a:t>L'Etat se dote d'une politique de contrôle et d'audit internes, fondée sur une analyse des risques. A ce titre, chaque département ministériel met en place une analyse des risques ainsi que des dispositifs de contrôle et d'audit internes, adaptés aux missions et à l'organisation de ses services et visant à assurer la maîtrise des risques liés à la gestion des politiques publiques dont ces services ont la charge. Sous réserve des dispositions propres au ministère de la défense, le périmètre du pilotage de la maîtrise des risques recouvre celui de chaque secrétariat général placé sous l'autorité du ou des ministres concernés </a:t>
            </a:r>
            <a:r>
              <a:rPr lang="fr-FR" sz="1000" b="1" i="1" u="sng" dirty="0">
                <a:solidFill>
                  <a:srgbClr val="00B050"/>
                </a:solidFill>
                <a:effectLst/>
              </a:rPr>
              <a:t>et s'étend, en tant que de besoin, à ceux des opérateurs ou autres organismes rattachés au ministère </a:t>
            </a:r>
            <a:r>
              <a:rPr lang="fr-FR" sz="1000" b="0" i="1" dirty="0">
                <a:solidFill>
                  <a:srgbClr val="000000"/>
                </a:solidFill>
                <a:effectLst/>
              </a:rPr>
              <a:t>qui contribuent, pour tout ou partie, à la mise en œuvre d'une politique publique</a:t>
            </a:r>
            <a:r>
              <a:rPr lang="fr-FR" sz="1000" b="0" i="0" dirty="0">
                <a:solidFill>
                  <a:srgbClr val="000000"/>
                </a:solidFill>
                <a:effectLst/>
              </a:rPr>
              <a:t>. »</a:t>
            </a:r>
            <a:endParaRPr lang="fr-FR" sz="1000" i="1" dirty="0"/>
          </a:p>
          <a:p>
            <a:endParaRPr lang="fr-FR" dirty="0"/>
          </a:p>
        </p:txBody>
      </p:sp>
    </p:spTree>
    <p:extLst>
      <p:ext uri="{BB962C8B-B14F-4D97-AF65-F5344CB8AC3E}">
        <p14:creationId xmlns:p14="http://schemas.microsoft.com/office/powerpoint/2010/main" val="1476758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C2F34C81-98B0-55DD-7344-5DA610A7C440}"/>
              </a:ext>
            </a:extLst>
          </p:cNvPr>
          <p:cNvSpPr>
            <a:spLocks noGrp="1"/>
          </p:cNvSpPr>
          <p:nvPr>
            <p:ph type="title"/>
          </p:nvPr>
        </p:nvSpPr>
        <p:spPr>
          <a:xfrm>
            <a:off x="340495" y="1090953"/>
            <a:ext cx="8424000" cy="853200"/>
          </a:xfrm>
        </p:spPr>
        <p:txBody>
          <a:bodyPr/>
          <a:lstStyle/>
          <a:p>
            <a:r>
              <a:rPr lang="fr-FR" sz="1600" dirty="0"/>
              <a:t>D’un dispositif de conformité financière à un dispositif de conformité ministérielle</a:t>
            </a:r>
          </a:p>
        </p:txBody>
      </p:sp>
      <p:graphicFrame>
        <p:nvGraphicFramePr>
          <p:cNvPr id="2" name="Diagramme 1">
            <a:extLst>
              <a:ext uri="{FF2B5EF4-FFF2-40B4-BE49-F238E27FC236}">
                <a16:creationId xmlns:a16="http://schemas.microsoft.com/office/drawing/2014/main" id="{31C607CB-1717-4A2C-9F6D-C00F42747260}"/>
              </a:ext>
            </a:extLst>
          </p:cNvPr>
          <p:cNvGraphicFramePr/>
          <p:nvPr>
            <p:extLst>
              <p:ext uri="{D42A27DB-BD31-4B8C-83A1-F6EECF244321}">
                <p14:modId xmlns:p14="http://schemas.microsoft.com/office/powerpoint/2010/main" val="3383942541"/>
              </p:ext>
            </p:extLst>
          </p:nvPr>
        </p:nvGraphicFramePr>
        <p:xfrm>
          <a:off x="1331640" y="1701171"/>
          <a:ext cx="3822088" cy="2528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 6">
            <a:extLst>
              <a:ext uri="{FF2B5EF4-FFF2-40B4-BE49-F238E27FC236}">
                <a16:creationId xmlns:a16="http://schemas.microsoft.com/office/drawing/2014/main" id="{85AE1FB6-F5FA-4E9C-A33C-50D50F82AD5A}"/>
              </a:ext>
            </a:extLst>
          </p:cNvPr>
          <p:cNvPicPr>
            <a:picLocks noChangeAspect="1"/>
          </p:cNvPicPr>
          <p:nvPr/>
        </p:nvPicPr>
        <p:blipFill rotWithShape="1">
          <a:blip r:embed="rId8">
            <a:alphaModFix amt="85000"/>
          </a:blip>
          <a:srcRect t="1903"/>
          <a:stretch/>
        </p:blipFill>
        <p:spPr>
          <a:xfrm>
            <a:off x="4657350" y="1715074"/>
            <a:ext cx="4146155" cy="2337473"/>
          </a:xfrm>
          <a:prstGeom prst="rect">
            <a:avLst/>
          </a:prstGeom>
        </p:spPr>
      </p:pic>
      <p:sp>
        <p:nvSpPr>
          <p:cNvPr id="3" name="ZoneTexte 2">
            <a:extLst>
              <a:ext uri="{FF2B5EF4-FFF2-40B4-BE49-F238E27FC236}">
                <a16:creationId xmlns:a16="http://schemas.microsoft.com/office/drawing/2014/main" id="{B10BD1FE-11AB-4B66-936D-95F35E762384}"/>
              </a:ext>
            </a:extLst>
          </p:cNvPr>
          <p:cNvSpPr txBox="1"/>
          <p:nvPr/>
        </p:nvSpPr>
        <p:spPr bwMode="gray">
          <a:xfrm>
            <a:off x="166200" y="4373796"/>
            <a:ext cx="4171374" cy="288032"/>
          </a:xfrm>
          <a:prstGeom prst="rect">
            <a:avLst/>
          </a:prstGeom>
        </p:spPr>
        <p:txBody>
          <a:bodyPr vert="horz" wrap="square" lIns="0" tIns="0" rIns="0" bIns="0" rtlCol="0" anchor="t" anchorCtr="0">
            <a:noAutofit/>
          </a:bodyPr>
          <a:lstStyle/>
          <a:p>
            <a:pPr algn="ctr"/>
            <a:r>
              <a:rPr lang="fr-FR" sz="1050" b="1" dirty="0"/>
              <a:t>2019</a:t>
            </a:r>
            <a:r>
              <a:rPr lang="fr-FR" sz="1050" dirty="0"/>
              <a:t> </a:t>
            </a:r>
          </a:p>
          <a:p>
            <a:pPr algn="ctr"/>
            <a:r>
              <a:rPr lang="fr-FR" sz="1050" dirty="0"/>
              <a:t>De nombreuses démarches et actions de maîtrise des risques segmentées bien que fortement imbriquées</a:t>
            </a:r>
          </a:p>
        </p:txBody>
      </p:sp>
      <p:sp>
        <p:nvSpPr>
          <p:cNvPr id="8" name="ZoneTexte 7">
            <a:extLst>
              <a:ext uri="{FF2B5EF4-FFF2-40B4-BE49-F238E27FC236}">
                <a16:creationId xmlns:a16="http://schemas.microsoft.com/office/drawing/2014/main" id="{1C3B1997-F314-4F32-9649-6CCDF29BCA4F}"/>
              </a:ext>
            </a:extLst>
          </p:cNvPr>
          <p:cNvSpPr txBox="1"/>
          <p:nvPr/>
        </p:nvSpPr>
        <p:spPr bwMode="gray">
          <a:xfrm>
            <a:off x="4825028" y="4373796"/>
            <a:ext cx="4171374" cy="288032"/>
          </a:xfrm>
          <a:prstGeom prst="rect">
            <a:avLst/>
          </a:prstGeom>
        </p:spPr>
        <p:txBody>
          <a:bodyPr vert="horz" wrap="square" lIns="0" tIns="0" rIns="0" bIns="0" rtlCol="0" anchor="t" anchorCtr="0">
            <a:noAutofit/>
          </a:bodyPr>
          <a:lstStyle/>
          <a:p>
            <a:pPr algn="ctr"/>
            <a:r>
              <a:rPr lang="fr-FR" sz="1050" b="1" dirty="0"/>
              <a:t>Janvier 2020 </a:t>
            </a:r>
            <a:endParaRPr lang="fr-FR" sz="1050" dirty="0"/>
          </a:p>
          <a:p>
            <a:pPr algn="ctr"/>
            <a:r>
              <a:rPr lang="fr-FR" sz="1050" dirty="0"/>
              <a:t>Création du dispositif de conformité ministérielle</a:t>
            </a:r>
          </a:p>
        </p:txBody>
      </p:sp>
      <p:sp>
        <p:nvSpPr>
          <p:cNvPr id="9" name="Flèche : droite 8">
            <a:extLst>
              <a:ext uri="{FF2B5EF4-FFF2-40B4-BE49-F238E27FC236}">
                <a16:creationId xmlns:a16="http://schemas.microsoft.com/office/drawing/2014/main" id="{075B2D79-462C-4653-8FF6-2674B58AC6E0}"/>
              </a:ext>
            </a:extLst>
          </p:cNvPr>
          <p:cNvSpPr/>
          <p:nvPr/>
        </p:nvSpPr>
        <p:spPr>
          <a:xfrm>
            <a:off x="3681222" y="2715766"/>
            <a:ext cx="805429" cy="339195"/>
          </a:xfrm>
          <a:prstGeom prst="rightArrow">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Tree>
    <p:extLst>
      <p:ext uri="{BB962C8B-B14F-4D97-AF65-F5344CB8AC3E}">
        <p14:creationId xmlns:p14="http://schemas.microsoft.com/office/powerpoint/2010/main" val="3185012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C2F34C81-98B0-55DD-7344-5DA610A7C440}"/>
              </a:ext>
            </a:extLst>
          </p:cNvPr>
          <p:cNvSpPr>
            <a:spLocks noGrp="1"/>
          </p:cNvSpPr>
          <p:nvPr>
            <p:ph type="title"/>
          </p:nvPr>
        </p:nvSpPr>
        <p:spPr>
          <a:xfrm>
            <a:off x="360000" y="1059582"/>
            <a:ext cx="8424000" cy="853200"/>
          </a:xfrm>
        </p:spPr>
        <p:txBody>
          <a:bodyPr/>
          <a:lstStyle/>
          <a:p>
            <a:r>
              <a:rPr lang="fr-FR" sz="1600" dirty="0"/>
              <a:t>Une cartographie des risques par blocs imbriqués</a:t>
            </a:r>
          </a:p>
        </p:txBody>
      </p:sp>
      <p:pic>
        <p:nvPicPr>
          <p:cNvPr id="21" name="Image 20">
            <a:extLst>
              <a:ext uri="{FF2B5EF4-FFF2-40B4-BE49-F238E27FC236}">
                <a16:creationId xmlns:a16="http://schemas.microsoft.com/office/drawing/2014/main" id="{4217FFEF-0328-42C4-BD24-925085F28F2B}"/>
              </a:ext>
            </a:extLst>
          </p:cNvPr>
          <p:cNvPicPr>
            <a:picLocks noChangeAspect="1"/>
          </p:cNvPicPr>
          <p:nvPr/>
        </p:nvPicPr>
        <p:blipFill>
          <a:blip r:embed="rId3"/>
          <a:stretch>
            <a:fillRect/>
          </a:stretch>
        </p:blipFill>
        <p:spPr>
          <a:xfrm>
            <a:off x="827584" y="1347614"/>
            <a:ext cx="7353678" cy="3223811"/>
          </a:xfrm>
          <a:prstGeom prst="rect">
            <a:avLst/>
          </a:prstGeom>
        </p:spPr>
      </p:pic>
    </p:spTree>
    <p:extLst>
      <p:ext uri="{BB962C8B-B14F-4D97-AF65-F5344CB8AC3E}">
        <p14:creationId xmlns:p14="http://schemas.microsoft.com/office/powerpoint/2010/main" val="3064940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C2F34C81-98B0-55DD-7344-5DA610A7C440}"/>
              </a:ext>
            </a:extLst>
          </p:cNvPr>
          <p:cNvSpPr>
            <a:spLocks noGrp="1"/>
          </p:cNvSpPr>
          <p:nvPr>
            <p:ph type="title"/>
          </p:nvPr>
        </p:nvSpPr>
        <p:spPr>
          <a:xfrm>
            <a:off x="354561" y="1059582"/>
            <a:ext cx="8424000" cy="853200"/>
          </a:xfrm>
        </p:spPr>
        <p:txBody>
          <a:bodyPr/>
          <a:lstStyle/>
          <a:p>
            <a:r>
              <a:rPr lang="fr-FR" sz="1600" dirty="0"/>
              <a:t>Risques reliés aux opérateurs dans la carte ministérielle</a:t>
            </a:r>
          </a:p>
        </p:txBody>
      </p:sp>
      <p:graphicFrame>
        <p:nvGraphicFramePr>
          <p:cNvPr id="2" name="Tableau 2">
            <a:extLst>
              <a:ext uri="{FF2B5EF4-FFF2-40B4-BE49-F238E27FC236}">
                <a16:creationId xmlns:a16="http://schemas.microsoft.com/office/drawing/2014/main" id="{7E887918-3492-40E2-BADD-FD04D9B963B0}"/>
              </a:ext>
            </a:extLst>
          </p:cNvPr>
          <p:cNvGraphicFramePr>
            <a:graphicFrameLocks noGrp="1"/>
          </p:cNvGraphicFramePr>
          <p:nvPr>
            <p:extLst>
              <p:ext uri="{D42A27DB-BD31-4B8C-83A1-F6EECF244321}">
                <p14:modId xmlns:p14="http://schemas.microsoft.com/office/powerpoint/2010/main" val="3350426547"/>
              </p:ext>
            </p:extLst>
          </p:nvPr>
        </p:nvGraphicFramePr>
        <p:xfrm>
          <a:off x="281617" y="1419622"/>
          <a:ext cx="8496944" cy="3305608"/>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4201547942"/>
                    </a:ext>
                  </a:extLst>
                </a:gridCol>
                <a:gridCol w="576064">
                  <a:extLst>
                    <a:ext uri="{9D8B030D-6E8A-4147-A177-3AD203B41FA5}">
                      <a16:colId xmlns:a16="http://schemas.microsoft.com/office/drawing/2014/main" val="3828199870"/>
                    </a:ext>
                  </a:extLst>
                </a:gridCol>
                <a:gridCol w="689983">
                  <a:extLst>
                    <a:ext uri="{9D8B030D-6E8A-4147-A177-3AD203B41FA5}">
                      <a16:colId xmlns:a16="http://schemas.microsoft.com/office/drawing/2014/main" val="1111152404"/>
                    </a:ext>
                  </a:extLst>
                </a:gridCol>
                <a:gridCol w="1327060">
                  <a:extLst>
                    <a:ext uri="{9D8B030D-6E8A-4147-A177-3AD203B41FA5}">
                      <a16:colId xmlns:a16="http://schemas.microsoft.com/office/drawing/2014/main" val="3441386884"/>
                    </a:ext>
                  </a:extLst>
                </a:gridCol>
                <a:gridCol w="1072549">
                  <a:extLst>
                    <a:ext uri="{9D8B030D-6E8A-4147-A177-3AD203B41FA5}">
                      <a16:colId xmlns:a16="http://schemas.microsoft.com/office/drawing/2014/main" val="379243261"/>
                    </a:ext>
                  </a:extLst>
                </a:gridCol>
                <a:gridCol w="1590928">
                  <a:extLst>
                    <a:ext uri="{9D8B030D-6E8A-4147-A177-3AD203B41FA5}">
                      <a16:colId xmlns:a16="http://schemas.microsoft.com/office/drawing/2014/main" val="1414463232"/>
                    </a:ext>
                  </a:extLst>
                </a:gridCol>
                <a:gridCol w="864096">
                  <a:extLst>
                    <a:ext uri="{9D8B030D-6E8A-4147-A177-3AD203B41FA5}">
                      <a16:colId xmlns:a16="http://schemas.microsoft.com/office/drawing/2014/main" val="1934628026"/>
                    </a:ext>
                  </a:extLst>
                </a:gridCol>
                <a:gridCol w="864096">
                  <a:extLst>
                    <a:ext uri="{9D8B030D-6E8A-4147-A177-3AD203B41FA5}">
                      <a16:colId xmlns:a16="http://schemas.microsoft.com/office/drawing/2014/main" val="3289587794"/>
                    </a:ext>
                  </a:extLst>
                </a:gridCol>
              </a:tblGrid>
              <a:tr h="0">
                <a:tc>
                  <a:txBody>
                    <a:bodyPr/>
                    <a:lstStyle/>
                    <a:p>
                      <a:pPr algn="ctr"/>
                      <a:r>
                        <a:rPr lang="fr-FR" sz="800" b="1" dirty="0"/>
                        <a:t>Risque ministériel</a:t>
                      </a:r>
                    </a:p>
                  </a:txBody>
                  <a:tcPr/>
                </a:tc>
                <a:tc>
                  <a:txBody>
                    <a:bodyPr/>
                    <a:lstStyle/>
                    <a:p>
                      <a:pPr algn="ctr"/>
                      <a:r>
                        <a:rPr lang="fr-FR" sz="800" b="1" dirty="0"/>
                        <a:t>Chef de file</a:t>
                      </a:r>
                    </a:p>
                  </a:txBody>
                  <a:tcPr/>
                </a:tc>
                <a:tc>
                  <a:txBody>
                    <a:bodyPr/>
                    <a:lstStyle/>
                    <a:p>
                      <a:pPr algn="ctr"/>
                      <a:r>
                        <a:rPr lang="fr-FR" sz="800" b="1" dirty="0"/>
                        <a:t>Services associés</a:t>
                      </a:r>
                    </a:p>
                  </a:txBody>
                  <a:tcPr/>
                </a:tc>
                <a:tc>
                  <a:txBody>
                    <a:bodyPr/>
                    <a:lstStyle/>
                    <a:p>
                      <a:pPr algn="ctr"/>
                      <a:r>
                        <a:rPr lang="fr-FR" sz="800" b="1" dirty="0"/>
                        <a:t>Risque</a:t>
                      </a:r>
                    </a:p>
                    <a:p>
                      <a:pPr algn="ctr"/>
                      <a:r>
                        <a:rPr lang="fr-FR" sz="800" b="1" dirty="0"/>
                        <a:t> directionnel</a:t>
                      </a:r>
                    </a:p>
                  </a:txBody>
                  <a:tcPr/>
                </a:tc>
                <a:tc>
                  <a:txBody>
                    <a:bodyPr/>
                    <a:lstStyle/>
                    <a:p>
                      <a:pPr algn="ctr"/>
                      <a:r>
                        <a:rPr lang="fr-FR" sz="800" b="1" dirty="0"/>
                        <a:t>Coordinateur du risque</a:t>
                      </a:r>
                    </a:p>
                  </a:txBody>
                  <a:tcPr/>
                </a:tc>
                <a:tc>
                  <a:txBody>
                    <a:bodyPr/>
                    <a:lstStyle/>
                    <a:p>
                      <a:pPr algn="ctr"/>
                      <a:r>
                        <a:rPr lang="fr-FR" sz="800" b="1" dirty="0"/>
                        <a:t>Risque service</a:t>
                      </a:r>
                    </a:p>
                  </a:txBody>
                  <a:tcPr/>
                </a:tc>
                <a:tc>
                  <a:txBody>
                    <a:bodyPr/>
                    <a:lstStyle/>
                    <a:p>
                      <a:pPr algn="ctr"/>
                      <a:r>
                        <a:rPr lang="fr-FR" sz="800" b="1" dirty="0"/>
                        <a:t>Porteur du risque</a:t>
                      </a:r>
                    </a:p>
                  </a:txBody>
                  <a:tcPr/>
                </a:tc>
                <a:tc>
                  <a:txBody>
                    <a:bodyPr/>
                    <a:lstStyle/>
                    <a:p>
                      <a:pPr algn="ctr"/>
                      <a:r>
                        <a:rPr lang="fr-FR" sz="800" b="1" dirty="0"/>
                        <a:t>Niveau de risque</a:t>
                      </a:r>
                    </a:p>
                  </a:txBody>
                  <a:tcPr/>
                </a:tc>
                <a:extLst>
                  <a:ext uri="{0D108BD9-81ED-4DB2-BD59-A6C34878D82A}">
                    <a16:rowId xmlns:a16="http://schemas.microsoft.com/office/drawing/2014/main" val="2282511242"/>
                  </a:ext>
                </a:extLst>
              </a:tr>
              <a:tr h="0">
                <a:tc>
                  <a:txBody>
                    <a:bodyPr/>
                    <a:lstStyle/>
                    <a:p>
                      <a:pPr algn="ctr"/>
                      <a:endParaRPr lang="fr-FR" sz="600" b="1" dirty="0"/>
                    </a:p>
                    <a:p>
                      <a:pPr algn="ctr"/>
                      <a:r>
                        <a:rPr lang="fr-FR" sz="600" b="1" dirty="0"/>
                        <a:t>Difficulté de pilotage et d’organisation entre les services du pôle ministériel</a:t>
                      </a:r>
                    </a:p>
                  </a:txBody>
                  <a:tcPr/>
                </a:tc>
                <a:tc>
                  <a:txBody>
                    <a:bodyPr/>
                    <a:lstStyle/>
                    <a:p>
                      <a:pPr algn="ctr"/>
                      <a:endParaRPr lang="fr-FR" sz="600" dirty="0"/>
                    </a:p>
                    <a:p>
                      <a:pPr algn="ctr"/>
                      <a:endParaRPr lang="fr-FR" sz="600" dirty="0"/>
                    </a:p>
                    <a:p>
                      <a:pPr algn="ctr"/>
                      <a:r>
                        <a:rPr lang="fr-FR" sz="600" dirty="0"/>
                        <a:t>SG</a:t>
                      </a:r>
                    </a:p>
                  </a:txBody>
                  <a:tcPr/>
                </a:tc>
                <a:tc>
                  <a:txBody>
                    <a:bodyPr/>
                    <a:lstStyle/>
                    <a:p>
                      <a:pPr algn="ctr"/>
                      <a:endParaRPr lang="fr-FR" sz="600" dirty="0"/>
                    </a:p>
                    <a:p>
                      <a:pPr algn="ctr"/>
                      <a:endParaRPr lang="fr-FR" sz="600" dirty="0"/>
                    </a:p>
                    <a:p>
                      <a:pPr algn="ctr"/>
                      <a:r>
                        <a:rPr lang="fr-FR" sz="600" dirty="0"/>
                        <a:t>DAC</a:t>
                      </a:r>
                    </a:p>
                  </a:txBody>
                  <a:tcPr/>
                </a:tc>
                <a:tc>
                  <a:txBody>
                    <a:bodyPr/>
                    <a:lstStyle/>
                    <a:p>
                      <a:pPr algn="ctr"/>
                      <a:r>
                        <a:rPr lang="fr-FR" sz="600" dirty="0"/>
                        <a:t>Défaillance dans le déploiement et le pilotage du dispositif de conformité et de maîtrise des risques ministériels</a:t>
                      </a:r>
                    </a:p>
                  </a:txBody>
                  <a:tcPr/>
                </a:tc>
                <a:tc>
                  <a:txBody>
                    <a:bodyPr/>
                    <a:lstStyle/>
                    <a:p>
                      <a:pPr algn="ctr"/>
                      <a:endParaRPr lang="fr-FR" sz="600" dirty="0"/>
                    </a:p>
                    <a:p>
                      <a:pPr algn="ctr"/>
                      <a:endParaRPr lang="fr-FR" sz="600" dirty="0"/>
                    </a:p>
                    <a:p>
                      <a:pPr algn="ctr"/>
                      <a:r>
                        <a:rPr lang="fr-FR" sz="600" dirty="0"/>
                        <a:t>DAF</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dirty="0"/>
                        <a:t>Défaillance dans le déploiement et le pilotage du dispositif de conformité et de maîtrise des risques ministériels</a:t>
                      </a:r>
                    </a:p>
                    <a:p>
                      <a:pPr algn="ctr"/>
                      <a:endParaRPr lang="fr-FR" sz="600" dirty="0"/>
                    </a:p>
                  </a:txBody>
                  <a:tcPr/>
                </a:tc>
                <a:tc>
                  <a:txBody>
                    <a:bodyPr/>
                    <a:lstStyle/>
                    <a:p>
                      <a:pPr algn="ctr"/>
                      <a:r>
                        <a:rPr lang="fr-FR" sz="600" dirty="0"/>
                        <a:t>DAF</a:t>
                      </a:r>
                    </a:p>
                    <a:p>
                      <a:pPr algn="ctr"/>
                      <a:r>
                        <a:rPr lang="fr-FR" sz="600" dirty="0"/>
                        <a:t>Tutelles</a:t>
                      </a:r>
                    </a:p>
                    <a:p>
                      <a:pPr algn="ctr"/>
                      <a:r>
                        <a:rPr lang="fr-FR" sz="600" dirty="0"/>
                        <a:t>DG</a:t>
                      </a:r>
                    </a:p>
                    <a:p>
                      <a:pPr algn="ctr"/>
                      <a:r>
                        <a:rPr lang="fr-FR" sz="600" dirty="0"/>
                        <a:t>DAC</a:t>
                      </a:r>
                    </a:p>
                  </a:txBody>
                  <a:tcPr/>
                </a:tc>
                <a:tc>
                  <a:txBody>
                    <a:bodyPr/>
                    <a:lstStyle/>
                    <a:p>
                      <a:pPr algn="ctr"/>
                      <a:endParaRPr lang="fr-FR" sz="600" dirty="0"/>
                    </a:p>
                    <a:p>
                      <a:pPr algn="ctr"/>
                      <a:endParaRPr lang="fr-FR" sz="600" dirty="0"/>
                    </a:p>
                    <a:p>
                      <a:pPr algn="ctr"/>
                      <a:r>
                        <a:rPr lang="fr-FR" sz="600" dirty="0"/>
                        <a:t>Mineur</a:t>
                      </a:r>
                    </a:p>
                  </a:txBody>
                  <a:tcPr>
                    <a:solidFill>
                      <a:srgbClr val="FFFF00"/>
                    </a:solidFill>
                  </a:tcPr>
                </a:tc>
                <a:extLst>
                  <a:ext uri="{0D108BD9-81ED-4DB2-BD59-A6C34878D82A}">
                    <a16:rowId xmlns:a16="http://schemas.microsoft.com/office/drawing/2014/main" val="3604507031"/>
                  </a:ext>
                </a:extLst>
              </a:tr>
              <a:tr h="479324">
                <a:tc rowSpan="3">
                  <a:txBody>
                    <a:bodyPr/>
                    <a:lstStyle/>
                    <a:p>
                      <a:pPr algn="ctr"/>
                      <a:endParaRPr lang="fr-FR" sz="600" b="1" dirty="0"/>
                    </a:p>
                    <a:p>
                      <a:pPr algn="ctr"/>
                      <a:endParaRPr lang="fr-FR" sz="600" b="1" dirty="0"/>
                    </a:p>
                    <a:p>
                      <a:pPr algn="ctr"/>
                      <a:endParaRPr lang="fr-FR" sz="600" b="1" dirty="0"/>
                    </a:p>
                    <a:p>
                      <a:pPr algn="ctr"/>
                      <a:endParaRPr lang="fr-FR" sz="600" b="1" dirty="0"/>
                    </a:p>
                    <a:p>
                      <a:pPr algn="ctr"/>
                      <a:endParaRPr lang="fr-FR" sz="600" b="1" dirty="0"/>
                    </a:p>
                    <a:p>
                      <a:pPr algn="ctr"/>
                      <a:endParaRPr lang="fr-FR" sz="600" b="1" dirty="0"/>
                    </a:p>
                    <a:p>
                      <a:pPr algn="ctr"/>
                      <a:endParaRPr lang="fr-FR" sz="600" b="1" dirty="0"/>
                    </a:p>
                    <a:p>
                      <a:pPr algn="ctr"/>
                      <a:r>
                        <a:rPr lang="fr-FR" sz="600" b="1" dirty="0"/>
                        <a:t>Défaut de maîtrise des acteurs du pôle ministériel</a:t>
                      </a:r>
                    </a:p>
                  </a:txBody>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r-FR" sz="600" dirty="0"/>
                        <a:t>STMAR</a:t>
                      </a:r>
                    </a:p>
                    <a:p>
                      <a:pPr algn="ctr"/>
                      <a:endParaRPr lang="fr-FR" sz="600" dirty="0"/>
                    </a:p>
                    <a:p>
                      <a:pPr algn="ctr"/>
                      <a:endParaRPr lang="fr-FR" sz="600" dirty="0"/>
                    </a:p>
                    <a:p>
                      <a:pPr algn="ctr"/>
                      <a:endParaRPr lang="fr-FR" sz="600" dirty="0"/>
                    </a:p>
                  </a:txBody>
                  <a:tcPr/>
                </a:tc>
                <a:tc rowSpan="3">
                  <a:txBody>
                    <a:bodyPr/>
                    <a:lstStyle/>
                    <a:p>
                      <a:pPr algn="ctr"/>
                      <a:endParaRPr lang="fr-FR" sz="600" dirty="0"/>
                    </a:p>
                  </a:txBody>
                  <a:tcPr/>
                </a:tc>
                <a:tc rowSpan="3">
                  <a:txBody>
                    <a:bodyPr/>
                    <a:lstStyle/>
                    <a:p>
                      <a:pPr algn="ctr"/>
                      <a:endParaRPr lang="fr-FR" sz="600" dirty="0"/>
                    </a:p>
                    <a:p>
                      <a:pPr algn="ctr"/>
                      <a:endParaRPr lang="fr-FR" sz="600" dirty="0"/>
                    </a:p>
                    <a:p>
                      <a:pPr algn="ctr"/>
                      <a:endParaRPr lang="fr-FR" sz="600" dirty="0"/>
                    </a:p>
                    <a:p>
                      <a:pPr algn="ctr"/>
                      <a:endParaRPr lang="fr-FR" sz="600" dirty="0"/>
                    </a:p>
                    <a:p>
                      <a:pPr algn="ctr"/>
                      <a:endParaRPr lang="fr-FR" sz="600" dirty="0"/>
                    </a:p>
                    <a:p>
                      <a:pPr algn="ctr"/>
                      <a:endParaRPr lang="fr-FR" sz="600" dirty="0"/>
                    </a:p>
                    <a:p>
                      <a:pPr algn="ctr"/>
                      <a:r>
                        <a:rPr lang="fr-FR" sz="600" dirty="0"/>
                        <a:t>Défaillance dans la tutelle technique exercée par le pôle ministériel sur ses opérateurs</a:t>
                      </a:r>
                    </a:p>
                  </a:txBody>
                  <a:tcPr/>
                </a:tc>
                <a:tc rowSpan="3">
                  <a:txBody>
                    <a:bodyPr/>
                    <a:lstStyle/>
                    <a:p>
                      <a:pPr algn="ctr"/>
                      <a:endParaRPr lang="fr-FR" sz="600" dirty="0"/>
                    </a:p>
                    <a:p>
                      <a:pPr algn="ctr"/>
                      <a:endParaRPr lang="fr-FR" sz="600" dirty="0"/>
                    </a:p>
                    <a:p>
                      <a:pPr algn="ctr"/>
                      <a:endParaRPr lang="fr-FR" sz="600" dirty="0"/>
                    </a:p>
                    <a:p>
                      <a:pPr algn="ctr"/>
                      <a:endParaRPr lang="fr-FR" sz="600" dirty="0"/>
                    </a:p>
                    <a:p>
                      <a:pPr algn="ctr"/>
                      <a:endParaRPr lang="fr-FR" sz="600" dirty="0"/>
                    </a:p>
                    <a:p>
                      <a:pPr algn="ctr"/>
                      <a:endParaRPr lang="fr-FR" sz="600" dirty="0"/>
                    </a:p>
                    <a:p>
                      <a:pPr algn="ctr"/>
                      <a:endParaRPr lang="fr-FR" sz="600" dirty="0"/>
                    </a:p>
                    <a:p>
                      <a:pPr algn="ctr"/>
                      <a:r>
                        <a:rPr lang="fr-FR" sz="600" dirty="0"/>
                        <a:t>STMAR</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dirty="0"/>
                        <a:t>Défaut de coordination entre services déconcentrés et opérateurs (directions ou services territoriaux)</a:t>
                      </a:r>
                    </a:p>
                    <a:p>
                      <a:pPr algn="ctr"/>
                      <a:endParaRPr lang="fr-FR" sz="600" dirty="0"/>
                    </a:p>
                  </a:txBody>
                  <a:tcPr/>
                </a:tc>
                <a:tc>
                  <a:txBody>
                    <a:bodyPr/>
                    <a:lstStyle/>
                    <a:p>
                      <a:pPr algn="ctr"/>
                      <a:endParaRPr lang="fr-FR" sz="600" dirty="0"/>
                    </a:p>
                    <a:p>
                      <a:pPr algn="ctr"/>
                      <a:r>
                        <a:rPr lang="fr-FR" sz="600" dirty="0"/>
                        <a:t>STMAR </a:t>
                      </a:r>
                    </a:p>
                    <a:p>
                      <a:pPr algn="ctr"/>
                      <a:r>
                        <a:rPr lang="fr-FR" sz="600" dirty="0"/>
                        <a:t>DG</a:t>
                      </a:r>
                    </a:p>
                  </a:txBody>
                  <a:tcPr/>
                </a:tc>
                <a:tc rowSpan="3">
                  <a:txBody>
                    <a:bodyPr/>
                    <a:lstStyle/>
                    <a:p>
                      <a:pPr algn="ctr"/>
                      <a:endParaRPr lang="fr-FR" sz="600" dirty="0"/>
                    </a:p>
                    <a:p>
                      <a:pPr algn="ctr"/>
                      <a:endParaRPr lang="fr-FR" sz="600" dirty="0"/>
                    </a:p>
                    <a:p>
                      <a:pPr algn="ctr"/>
                      <a:endParaRPr lang="fr-FR" sz="600" dirty="0"/>
                    </a:p>
                    <a:p>
                      <a:pPr algn="ctr"/>
                      <a:endParaRPr lang="fr-FR" sz="600" dirty="0"/>
                    </a:p>
                    <a:p>
                      <a:pPr algn="ctr"/>
                      <a:endParaRPr lang="fr-FR" sz="600" dirty="0"/>
                    </a:p>
                    <a:p>
                      <a:pPr algn="ctr"/>
                      <a:endParaRPr lang="fr-FR" sz="600" dirty="0"/>
                    </a:p>
                    <a:p>
                      <a:pPr algn="ctr"/>
                      <a:endParaRPr lang="fr-FR" sz="600" dirty="0"/>
                    </a:p>
                    <a:p>
                      <a:pPr algn="ctr"/>
                      <a:r>
                        <a:rPr lang="fr-FR" sz="600" dirty="0"/>
                        <a:t>Majeur</a:t>
                      </a:r>
                    </a:p>
                  </a:txBody>
                  <a:tcPr>
                    <a:solidFill>
                      <a:srgbClr val="FFC000"/>
                    </a:solidFill>
                  </a:tcPr>
                </a:tc>
                <a:extLst>
                  <a:ext uri="{0D108BD9-81ED-4DB2-BD59-A6C34878D82A}">
                    <a16:rowId xmlns:a16="http://schemas.microsoft.com/office/drawing/2014/main" val="814872311"/>
                  </a:ext>
                </a:extLst>
              </a:tr>
              <a:tr h="479324">
                <a:tc vMerge="1">
                  <a:txBody>
                    <a:bodyPr/>
                    <a:lstStyle/>
                    <a:p>
                      <a:pPr algn="ctr"/>
                      <a:endParaRPr lang="fr-FR" sz="600" b="1" dirty="0"/>
                    </a:p>
                    <a:p>
                      <a:pPr algn="ctr"/>
                      <a:r>
                        <a:rPr lang="fr-FR" sz="600" b="1" dirty="0"/>
                        <a:t>Défaut de maîtrise des acteurs du pôle ministériel</a:t>
                      </a:r>
                    </a:p>
                  </a:txBody>
                  <a:tcPr/>
                </a:tc>
                <a:tc vMerge="1">
                  <a:txBody>
                    <a:bodyPr/>
                    <a:lstStyle/>
                    <a:p>
                      <a:pPr algn="ctr"/>
                      <a:endParaRPr lang="fr-FR" sz="600" dirty="0"/>
                    </a:p>
                    <a:p>
                      <a:pPr algn="ctr"/>
                      <a:endParaRPr lang="fr-FR" sz="600" dirty="0"/>
                    </a:p>
                    <a:p>
                      <a:pPr algn="ctr"/>
                      <a:r>
                        <a:rPr lang="fr-FR" sz="600" dirty="0"/>
                        <a:t>STMAR</a:t>
                      </a:r>
                    </a:p>
                  </a:txBody>
                  <a:tcPr/>
                </a:tc>
                <a:tc vMerge="1">
                  <a:txBody>
                    <a:bodyPr/>
                    <a:lstStyle/>
                    <a:p>
                      <a:pPr algn="ctr"/>
                      <a:endParaRPr lang="fr-FR" sz="600" dirty="0"/>
                    </a:p>
                  </a:txBody>
                  <a:tcPr/>
                </a:tc>
                <a:tc vMerge="1">
                  <a:txBody>
                    <a:bodyPr/>
                    <a:lstStyle/>
                    <a:p>
                      <a:pPr algn="ctr"/>
                      <a:r>
                        <a:rPr lang="fr-FR" sz="600" dirty="0"/>
                        <a:t>Défaillance dans la tutelle technique exercée par le pôle ministériel sur ses opérateurs</a:t>
                      </a:r>
                    </a:p>
                  </a:txBody>
                  <a:tcPr/>
                </a:tc>
                <a:tc vMerge="1">
                  <a:txBody>
                    <a:bodyPr/>
                    <a:lstStyle/>
                    <a:p>
                      <a:pPr algn="ctr"/>
                      <a:endParaRPr lang="fr-FR" sz="600" dirty="0"/>
                    </a:p>
                    <a:p>
                      <a:pPr algn="ctr"/>
                      <a:endParaRPr lang="fr-FR" sz="600" dirty="0"/>
                    </a:p>
                    <a:p>
                      <a:pPr algn="ctr"/>
                      <a:r>
                        <a:rPr lang="fr-FR" sz="600" dirty="0"/>
                        <a:t>STMAR</a:t>
                      </a:r>
                    </a:p>
                  </a:txBody>
                  <a:tcPr/>
                </a:tc>
                <a:tc>
                  <a:txBody>
                    <a:bodyPr/>
                    <a:lstStyle/>
                    <a:p>
                      <a:pPr algn="ctr"/>
                      <a:r>
                        <a:rPr lang="fr-FR" sz="600" dirty="0"/>
                        <a:t>Insuffisance de pilotage des opérateurs par leurs DG/tutelles et organisation insuffisante de la tutelle, pouvant porter atteinte à la conduite des politiques publiques</a:t>
                      </a:r>
                    </a:p>
                  </a:txBody>
                  <a:tcPr/>
                </a:tc>
                <a:tc>
                  <a:txBody>
                    <a:bodyPr/>
                    <a:lstStyle/>
                    <a:p>
                      <a:pPr algn="ctr"/>
                      <a:endParaRPr lang="fr-FR" sz="600" dirty="0"/>
                    </a:p>
                    <a:p>
                      <a:pPr algn="ctr"/>
                      <a:r>
                        <a:rPr lang="fr-FR" sz="600" dirty="0"/>
                        <a:t>SG</a:t>
                      </a:r>
                    </a:p>
                    <a:p>
                      <a:pPr algn="ctr"/>
                      <a:r>
                        <a:rPr lang="fr-FR" sz="600" dirty="0"/>
                        <a:t>DG</a:t>
                      </a:r>
                    </a:p>
                    <a:p>
                      <a:pPr algn="ctr"/>
                      <a:r>
                        <a:rPr lang="fr-FR" sz="600" dirty="0"/>
                        <a:t>DAC</a:t>
                      </a:r>
                    </a:p>
                  </a:txBody>
                  <a:tcPr/>
                </a:tc>
                <a:tc vMerge="1">
                  <a:txBody>
                    <a:bodyPr/>
                    <a:lstStyle/>
                    <a:p>
                      <a:pPr algn="ctr"/>
                      <a:endParaRPr lang="fr-FR" sz="600" dirty="0"/>
                    </a:p>
                    <a:p>
                      <a:pPr algn="ctr"/>
                      <a:endParaRPr lang="fr-FR" sz="600" dirty="0"/>
                    </a:p>
                    <a:p>
                      <a:pPr algn="ctr"/>
                      <a:r>
                        <a:rPr lang="fr-FR" sz="600" dirty="0"/>
                        <a:t>Majeur</a:t>
                      </a:r>
                    </a:p>
                  </a:txBody>
                  <a:tcPr>
                    <a:solidFill>
                      <a:srgbClr val="FFC000"/>
                    </a:solidFill>
                  </a:tcPr>
                </a:tc>
                <a:extLst>
                  <a:ext uri="{0D108BD9-81ED-4DB2-BD59-A6C34878D82A}">
                    <a16:rowId xmlns:a16="http://schemas.microsoft.com/office/drawing/2014/main" val="3025132146"/>
                  </a:ext>
                </a:extLst>
              </a:tr>
              <a:tr h="479324">
                <a:tc vMerge="1">
                  <a:txBody>
                    <a:bodyPr/>
                    <a:lstStyle/>
                    <a:p>
                      <a:pPr algn="ctr"/>
                      <a:endParaRPr lang="fr-FR" sz="600" b="1" dirty="0"/>
                    </a:p>
                  </a:txBody>
                  <a:tcPr/>
                </a:tc>
                <a:tc vMerge="1">
                  <a:txBody>
                    <a:bodyPr/>
                    <a:lstStyle/>
                    <a:p>
                      <a:pPr algn="ctr"/>
                      <a:endParaRPr lang="fr-FR" sz="600" dirty="0"/>
                    </a:p>
                  </a:txBody>
                  <a:tcPr/>
                </a:tc>
                <a:tc vMerge="1">
                  <a:txBody>
                    <a:bodyPr/>
                    <a:lstStyle/>
                    <a:p>
                      <a:pPr algn="ctr"/>
                      <a:endParaRPr lang="fr-FR" sz="600" dirty="0"/>
                    </a:p>
                  </a:txBody>
                  <a:tcPr/>
                </a:tc>
                <a:tc vMerge="1">
                  <a:txBody>
                    <a:bodyPr/>
                    <a:lstStyle/>
                    <a:p>
                      <a:pPr algn="ctr"/>
                      <a:endParaRPr lang="fr-FR" sz="600" dirty="0"/>
                    </a:p>
                  </a:txBody>
                  <a:tcPr/>
                </a:tc>
                <a:tc vMerge="1">
                  <a:txBody>
                    <a:bodyPr/>
                    <a:lstStyle/>
                    <a:p>
                      <a:pPr algn="ctr"/>
                      <a:endParaRPr lang="fr-FR" sz="600" dirty="0"/>
                    </a:p>
                  </a:txBody>
                  <a:tcPr/>
                </a:tc>
                <a:tc>
                  <a:txBody>
                    <a:bodyPr/>
                    <a:lstStyle/>
                    <a:p>
                      <a:pPr algn="ctr"/>
                      <a:r>
                        <a:rPr lang="fr-FR" sz="600" dirty="0"/>
                        <a:t>Décisions immobilières de certains EP prises indépendamment de la stratégie immobilière du pôle ministériel</a:t>
                      </a:r>
                    </a:p>
                  </a:txBody>
                  <a:tcPr/>
                </a:tc>
                <a:tc>
                  <a:txBody>
                    <a:bodyPr/>
                    <a:lstStyle/>
                    <a:p>
                      <a:pPr algn="ctr"/>
                      <a:endParaRPr lang="fr-FR" sz="600" dirty="0"/>
                    </a:p>
                    <a:p>
                      <a:pPr algn="ctr"/>
                      <a:r>
                        <a:rPr lang="fr-FR" sz="600" dirty="0"/>
                        <a:t>DAF</a:t>
                      </a:r>
                    </a:p>
                    <a:p>
                      <a:pPr algn="ctr"/>
                      <a:r>
                        <a:rPr lang="fr-FR" sz="600" dirty="0"/>
                        <a:t>Tutelles</a:t>
                      </a:r>
                    </a:p>
                  </a:txBody>
                  <a:tcPr/>
                </a:tc>
                <a:tc vMerge="1">
                  <a:txBody>
                    <a:bodyPr/>
                    <a:lstStyle/>
                    <a:p>
                      <a:pPr algn="ctr"/>
                      <a:endParaRPr lang="fr-FR" sz="600" dirty="0"/>
                    </a:p>
                  </a:txBody>
                  <a:tcPr>
                    <a:solidFill>
                      <a:srgbClr val="FFC000"/>
                    </a:solidFill>
                  </a:tcPr>
                </a:tc>
                <a:extLst>
                  <a:ext uri="{0D108BD9-81ED-4DB2-BD59-A6C34878D82A}">
                    <a16:rowId xmlns:a16="http://schemas.microsoft.com/office/drawing/2014/main" val="3037729647"/>
                  </a:ext>
                </a:extLst>
              </a:tr>
              <a:tr h="370840">
                <a:tc>
                  <a:txBody>
                    <a:bodyPr/>
                    <a:lstStyle/>
                    <a:p>
                      <a:pPr algn="ctr"/>
                      <a:endParaRPr lang="fr-FR" sz="600" b="1" dirty="0"/>
                    </a:p>
                    <a:p>
                      <a:pPr algn="ctr"/>
                      <a:r>
                        <a:rPr lang="fr-FR" sz="600" b="1" dirty="0"/>
                        <a:t>Inefficacité de la communication du pôle ministériel</a:t>
                      </a:r>
                    </a:p>
                  </a:txBody>
                  <a:tcPr/>
                </a:tc>
                <a:tc>
                  <a:txBody>
                    <a:bodyPr/>
                    <a:lstStyle/>
                    <a:p>
                      <a:pPr algn="ctr"/>
                      <a:endParaRPr lang="fr-FR" sz="600" dirty="0"/>
                    </a:p>
                    <a:p>
                      <a:pPr algn="ctr"/>
                      <a:endParaRPr lang="fr-FR" sz="600" dirty="0"/>
                    </a:p>
                    <a:p>
                      <a:pPr algn="ctr"/>
                      <a:r>
                        <a:rPr lang="fr-FR" sz="600" dirty="0"/>
                        <a:t>DICOM</a:t>
                      </a:r>
                    </a:p>
                  </a:txBody>
                  <a:tcPr/>
                </a:tc>
                <a:tc>
                  <a:txBody>
                    <a:bodyPr/>
                    <a:lstStyle/>
                    <a:p>
                      <a:pPr algn="ctr"/>
                      <a:endParaRPr lang="fr-FR" sz="600" dirty="0"/>
                    </a:p>
                    <a:p>
                      <a:pPr algn="ctr"/>
                      <a:r>
                        <a:rPr lang="fr-FR" sz="600" dirty="0"/>
                        <a:t>DG</a:t>
                      </a:r>
                    </a:p>
                    <a:p>
                      <a:pPr algn="ctr"/>
                      <a:r>
                        <a:rPr lang="fr-FR" sz="600" dirty="0"/>
                        <a:t>SHFDS</a:t>
                      </a:r>
                    </a:p>
                  </a:txBody>
                  <a:tcPr/>
                </a:tc>
                <a:tc>
                  <a:txBody>
                    <a:bodyPr/>
                    <a:lstStyle/>
                    <a:p>
                      <a:pPr algn="ctr"/>
                      <a:r>
                        <a:rPr lang="fr-FR" sz="600" dirty="0"/>
                        <a:t>Défaut de cohérence dans la communication du pôle ministériel et de ses opérateurs</a:t>
                      </a:r>
                    </a:p>
                  </a:txBody>
                  <a:tcPr/>
                </a:tc>
                <a:tc>
                  <a:txBody>
                    <a:bodyPr/>
                    <a:lstStyle/>
                    <a:p>
                      <a:pPr algn="ctr"/>
                      <a:endParaRPr lang="fr-FR" sz="600" dirty="0"/>
                    </a:p>
                    <a:p>
                      <a:pPr algn="ctr"/>
                      <a:endParaRPr lang="fr-FR" sz="600" dirty="0"/>
                    </a:p>
                    <a:p>
                      <a:pPr algn="ctr"/>
                      <a:r>
                        <a:rPr lang="fr-FR" sz="600" dirty="0"/>
                        <a:t>DICOM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600" dirty="0"/>
                        <a:t>Défaut de cohérence entre la communication du pôle ministériel et celle des opérateurs</a:t>
                      </a:r>
                    </a:p>
                    <a:p>
                      <a:pPr algn="ctr"/>
                      <a:endParaRPr lang="fr-FR" sz="600" dirty="0"/>
                    </a:p>
                  </a:txBody>
                  <a:tcPr/>
                </a:tc>
                <a:tc>
                  <a:txBody>
                    <a:bodyPr/>
                    <a:lstStyle/>
                    <a:p>
                      <a:pPr algn="ctr"/>
                      <a:endParaRPr lang="fr-FR" sz="600" dirty="0"/>
                    </a:p>
                    <a:p>
                      <a:pPr algn="ctr"/>
                      <a:endParaRPr lang="fr-FR" sz="600" dirty="0"/>
                    </a:p>
                    <a:p>
                      <a:pPr algn="ctr"/>
                      <a:r>
                        <a:rPr lang="fr-FR" sz="600" dirty="0"/>
                        <a:t>DICOM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sz="6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r-FR" sz="600" dirty="0"/>
                        <a:t>Mineur</a:t>
                      </a:r>
                    </a:p>
                    <a:p>
                      <a:pPr algn="ctr"/>
                      <a:endParaRPr lang="fr-FR" sz="600" dirty="0"/>
                    </a:p>
                  </a:txBody>
                  <a:tcPr>
                    <a:solidFill>
                      <a:srgbClr val="FFFF00"/>
                    </a:solidFill>
                  </a:tcPr>
                </a:tc>
                <a:extLst>
                  <a:ext uri="{0D108BD9-81ED-4DB2-BD59-A6C34878D82A}">
                    <a16:rowId xmlns:a16="http://schemas.microsoft.com/office/drawing/2014/main" val="1691876386"/>
                  </a:ext>
                </a:extLst>
              </a:tr>
              <a:tr h="370840">
                <a:tc>
                  <a:txBody>
                    <a:bodyPr/>
                    <a:lstStyle/>
                    <a:p>
                      <a:pPr algn="ctr"/>
                      <a:r>
                        <a:rPr lang="fr-FR" sz="600" b="1" dirty="0"/>
                        <a:t>Inadéquation entre les missions et les moyens humains (ETP, compétences) du pôle ministériel</a:t>
                      </a:r>
                    </a:p>
                  </a:txBody>
                  <a:tcPr/>
                </a:tc>
                <a:tc>
                  <a:txBody>
                    <a:bodyPr/>
                    <a:lstStyle/>
                    <a:p>
                      <a:pPr algn="ctr"/>
                      <a:endParaRPr lang="fr-FR" sz="600" dirty="0"/>
                    </a:p>
                    <a:p>
                      <a:pPr algn="ctr"/>
                      <a:endParaRPr lang="fr-FR" sz="600" dirty="0"/>
                    </a:p>
                    <a:p>
                      <a:pPr algn="ctr"/>
                      <a:r>
                        <a:rPr lang="fr-FR" sz="600" dirty="0"/>
                        <a:t>DRH</a:t>
                      </a:r>
                    </a:p>
                  </a:txBody>
                  <a:tcPr/>
                </a:tc>
                <a:tc>
                  <a:txBody>
                    <a:bodyPr/>
                    <a:lstStyle/>
                    <a:p>
                      <a:pPr algn="ctr"/>
                      <a:endParaRPr lang="fr-FR" sz="600" dirty="0"/>
                    </a:p>
                    <a:p>
                      <a:pPr algn="ctr"/>
                      <a:r>
                        <a:rPr lang="fr-FR" sz="600" dirty="0"/>
                        <a:t>DG</a:t>
                      </a:r>
                    </a:p>
                    <a:p>
                      <a:pPr algn="ctr"/>
                      <a:r>
                        <a:rPr lang="fr-FR" sz="600" dirty="0"/>
                        <a:t>DAG</a:t>
                      </a:r>
                    </a:p>
                    <a:p>
                      <a:pPr algn="ctr"/>
                      <a:r>
                        <a:rPr lang="fr-FR" sz="600" dirty="0"/>
                        <a:t>DAC</a:t>
                      </a:r>
                    </a:p>
                  </a:txBody>
                  <a:tcPr/>
                </a:tc>
                <a:tc>
                  <a:txBody>
                    <a:bodyPr/>
                    <a:lstStyle/>
                    <a:p>
                      <a:pPr algn="ctr"/>
                      <a:r>
                        <a:rPr lang="fr-FR" sz="600" dirty="0"/>
                        <a:t>Défaut d’adéquation entre le schéma d’emplois, les missions et les objectifs du ministère</a:t>
                      </a:r>
                    </a:p>
                  </a:txBody>
                  <a:tcPr/>
                </a:tc>
                <a:tc>
                  <a:txBody>
                    <a:bodyPr/>
                    <a:lstStyle/>
                    <a:p>
                      <a:pPr algn="ctr"/>
                      <a:endParaRPr lang="fr-FR" sz="600" dirty="0"/>
                    </a:p>
                    <a:p>
                      <a:pPr algn="ctr"/>
                      <a:endParaRPr lang="fr-FR" sz="600" dirty="0"/>
                    </a:p>
                    <a:p>
                      <a:pPr algn="ctr"/>
                      <a:r>
                        <a:rPr lang="fr-FR" sz="600" dirty="0"/>
                        <a:t>DRH</a:t>
                      </a:r>
                    </a:p>
                  </a:txBody>
                  <a:tcPr/>
                </a:tc>
                <a:tc>
                  <a:txBody>
                    <a:bodyPr/>
                    <a:lstStyle/>
                    <a:p>
                      <a:pPr algn="ctr"/>
                      <a:endParaRPr lang="fr-FR" sz="600" dirty="0"/>
                    </a:p>
                    <a:p>
                      <a:pPr algn="ctr"/>
                      <a:r>
                        <a:rPr lang="fr-FR" sz="600" dirty="0"/>
                        <a:t>Inadéquation entre objectifs fixés au opérateurs et moyens alloués</a:t>
                      </a:r>
                    </a:p>
                  </a:txBody>
                  <a:tcPr/>
                </a:tc>
                <a:tc>
                  <a:txBody>
                    <a:bodyPr/>
                    <a:lstStyle/>
                    <a:p>
                      <a:pPr algn="ctr"/>
                      <a:endParaRPr lang="fr-FR" sz="600" dirty="0"/>
                    </a:p>
                    <a:p>
                      <a:pPr algn="ctr"/>
                      <a:r>
                        <a:rPr lang="fr-FR" sz="600" dirty="0"/>
                        <a:t>STMAR</a:t>
                      </a:r>
                    </a:p>
                    <a:p>
                      <a:pPr algn="ctr"/>
                      <a:r>
                        <a:rPr lang="fr-FR" sz="600" dirty="0"/>
                        <a:t>DG </a:t>
                      </a:r>
                    </a:p>
                    <a:p>
                      <a:pPr algn="ctr"/>
                      <a:r>
                        <a:rPr lang="fr-FR" sz="600" dirty="0"/>
                        <a:t>DAC</a:t>
                      </a:r>
                    </a:p>
                  </a:txBody>
                  <a:tcPr/>
                </a:tc>
                <a:tc>
                  <a:txBody>
                    <a:bodyPr/>
                    <a:lstStyle/>
                    <a:p>
                      <a:pPr algn="ctr"/>
                      <a:endParaRPr lang="fr-FR" sz="600" dirty="0"/>
                    </a:p>
                    <a:p>
                      <a:pPr algn="ctr"/>
                      <a:endParaRPr lang="fr-FR" sz="600" dirty="0"/>
                    </a:p>
                    <a:p>
                      <a:pPr algn="ctr"/>
                      <a:r>
                        <a:rPr lang="fr-FR" sz="600" dirty="0"/>
                        <a:t>Critique</a:t>
                      </a:r>
                    </a:p>
                  </a:txBody>
                  <a:tcPr>
                    <a:solidFill>
                      <a:srgbClr val="FF0000"/>
                    </a:solidFill>
                  </a:tcPr>
                </a:tc>
                <a:extLst>
                  <a:ext uri="{0D108BD9-81ED-4DB2-BD59-A6C34878D82A}">
                    <a16:rowId xmlns:a16="http://schemas.microsoft.com/office/drawing/2014/main" val="2022299680"/>
                  </a:ext>
                </a:extLst>
              </a:tr>
            </a:tbl>
          </a:graphicData>
        </a:graphic>
      </p:graphicFrame>
    </p:spTree>
    <p:extLst>
      <p:ext uri="{BB962C8B-B14F-4D97-AF65-F5344CB8AC3E}">
        <p14:creationId xmlns:p14="http://schemas.microsoft.com/office/powerpoint/2010/main" val="1856286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C2F34C81-98B0-55DD-7344-5DA610A7C440}"/>
              </a:ext>
            </a:extLst>
          </p:cNvPr>
          <p:cNvSpPr>
            <a:spLocks noGrp="1"/>
          </p:cNvSpPr>
          <p:nvPr>
            <p:ph type="title"/>
          </p:nvPr>
        </p:nvSpPr>
        <p:spPr>
          <a:xfrm>
            <a:off x="360000" y="1059582"/>
            <a:ext cx="8424000" cy="853200"/>
          </a:xfrm>
        </p:spPr>
        <p:txBody>
          <a:bodyPr/>
          <a:lstStyle/>
          <a:p>
            <a:r>
              <a:rPr lang="fr-FR" sz="1600" dirty="0"/>
              <a:t>Les outils de suivi : la fiche action ministérielle 1/2</a:t>
            </a:r>
          </a:p>
        </p:txBody>
      </p:sp>
      <p:graphicFrame>
        <p:nvGraphicFramePr>
          <p:cNvPr id="6" name="Tableau 6">
            <a:extLst>
              <a:ext uri="{FF2B5EF4-FFF2-40B4-BE49-F238E27FC236}">
                <a16:creationId xmlns:a16="http://schemas.microsoft.com/office/drawing/2014/main" id="{19CA2064-D789-4A96-B420-02279C5B2636}"/>
              </a:ext>
            </a:extLst>
          </p:cNvPr>
          <p:cNvGraphicFramePr>
            <a:graphicFrameLocks noGrp="1"/>
          </p:cNvGraphicFramePr>
          <p:nvPr>
            <p:extLst>
              <p:ext uri="{D42A27DB-BD31-4B8C-83A1-F6EECF244321}">
                <p14:modId xmlns:p14="http://schemas.microsoft.com/office/powerpoint/2010/main" val="2702852742"/>
              </p:ext>
            </p:extLst>
          </p:nvPr>
        </p:nvGraphicFramePr>
        <p:xfrm>
          <a:off x="467544" y="1635646"/>
          <a:ext cx="8064896" cy="2081661"/>
        </p:xfrm>
        <a:graphic>
          <a:graphicData uri="http://schemas.openxmlformats.org/drawingml/2006/table">
            <a:tbl>
              <a:tblPr firstCol="1" bandRow="1">
                <a:tableStyleId>{5C22544A-7EE6-4342-B048-85BDC9FD1C3A}</a:tableStyleId>
              </a:tblPr>
              <a:tblGrid>
                <a:gridCol w="1512168">
                  <a:extLst>
                    <a:ext uri="{9D8B030D-6E8A-4147-A177-3AD203B41FA5}">
                      <a16:colId xmlns:a16="http://schemas.microsoft.com/office/drawing/2014/main" val="2642415411"/>
                    </a:ext>
                  </a:extLst>
                </a:gridCol>
                <a:gridCol w="6552728">
                  <a:extLst>
                    <a:ext uri="{9D8B030D-6E8A-4147-A177-3AD203B41FA5}">
                      <a16:colId xmlns:a16="http://schemas.microsoft.com/office/drawing/2014/main" val="1651258676"/>
                    </a:ext>
                  </a:extLst>
                </a:gridCol>
              </a:tblGrid>
              <a:tr h="370840">
                <a:tc>
                  <a:txBody>
                    <a:bodyPr/>
                    <a:lstStyle/>
                    <a:p>
                      <a:pPr algn="ctr"/>
                      <a:r>
                        <a:rPr lang="fr-FR" sz="1000" dirty="0"/>
                        <a:t>Libellé action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000" kern="1200" dirty="0">
                          <a:solidFill>
                            <a:schemeClr val="dk1"/>
                          </a:solidFill>
                          <a:effectLst/>
                          <a:latin typeface="+mn-lt"/>
                          <a:ea typeface="+mn-ea"/>
                          <a:cs typeface="+mn-cs"/>
                        </a:rPr>
                        <a:t>Objectifs dans son exercice de tutelle des organismes publics nationaux (OPN), pour ce qui relève de la maîtrise des risques financiers et transversaux.</a:t>
                      </a:r>
                    </a:p>
                  </a:txBody>
                  <a:tcPr/>
                </a:tc>
                <a:extLst>
                  <a:ext uri="{0D108BD9-81ED-4DB2-BD59-A6C34878D82A}">
                    <a16:rowId xmlns:a16="http://schemas.microsoft.com/office/drawing/2014/main" val="489163097"/>
                  </a:ext>
                </a:extLst>
              </a:tr>
              <a:tr h="259469">
                <a:tc>
                  <a:txBody>
                    <a:bodyPr/>
                    <a:lstStyle/>
                    <a:p>
                      <a:pPr algn="ctr"/>
                      <a:r>
                        <a:rPr lang="fr-FR" sz="1000" dirty="0"/>
                        <a:t>Priorité</a:t>
                      </a:r>
                    </a:p>
                  </a:txBody>
                  <a:tcPr/>
                </a:tc>
                <a:tc>
                  <a:txBody>
                    <a:bodyPr/>
                    <a:lstStyle/>
                    <a:p>
                      <a:r>
                        <a:rPr lang="fr-FR" sz="1000" dirty="0"/>
                        <a:t>P2</a:t>
                      </a:r>
                    </a:p>
                  </a:txBody>
                  <a:tcPr/>
                </a:tc>
                <a:extLst>
                  <a:ext uri="{0D108BD9-81ED-4DB2-BD59-A6C34878D82A}">
                    <a16:rowId xmlns:a16="http://schemas.microsoft.com/office/drawing/2014/main" val="1052118111"/>
                  </a:ext>
                </a:extLst>
              </a:tr>
              <a:tr h="288032">
                <a:tc>
                  <a:txBody>
                    <a:bodyPr/>
                    <a:lstStyle/>
                    <a:p>
                      <a:pPr algn="ctr"/>
                      <a:r>
                        <a:rPr lang="fr-FR" sz="1000" dirty="0"/>
                        <a:t>Périmètre</a:t>
                      </a:r>
                    </a:p>
                  </a:txBody>
                  <a:tcPr/>
                </a:tc>
                <a:tc>
                  <a:txBody>
                    <a:bodyPr/>
                    <a:lstStyle/>
                    <a:p>
                      <a:r>
                        <a:rPr lang="fr-FR" sz="1000" dirty="0"/>
                        <a:t>Administration centrale et OPN</a:t>
                      </a:r>
                    </a:p>
                  </a:txBody>
                  <a:tcPr/>
                </a:tc>
                <a:extLst>
                  <a:ext uri="{0D108BD9-81ED-4DB2-BD59-A6C34878D82A}">
                    <a16:rowId xmlns:a16="http://schemas.microsoft.com/office/drawing/2014/main" val="3001164650"/>
                  </a:ext>
                </a:extLst>
              </a:tr>
              <a:tr h="370840">
                <a:tc>
                  <a:txBody>
                    <a:bodyPr/>
                    <a:lstStyle/>
                    <a:p>
                      <a:pPr algn="ctr"/>
                      <a:r>
                        <a:rPr lang="fr-FR" sz="1000" dirty="0"/>
                        <a:t>Libellé risque</a:t>
                      </a:r>
                    </a:p>
                  </a:txBody>
                  <a:tcPr/>
                </a:tc>
                <a:tc>
                  <a:txBody>
                    <a:bodyPr/>
                    <a:lstStyle/>
                    <a:p>
                      <a:r>
                        <a:rPr lang="fr-FR" sz="1000" dirty="0"/>
                        <a:t>Défaillance dans le déploiement et le pilotage du dispositif de conformité et de maîtrise des risques ministériels </a:t>
                      </a:r>
                    </a:p>
                  </a:txBody>
                  <a:tcPr/>
                </a:tc>
                <a:extLst>
                  <a:ext uri="{0D108BD9-81ED-4DB2-BD59-A6C34878D82A}">
                    <a16:rowId xmlns:a16="http://schemas.microsoft.com/office/drawing/2014/main" val="4134637263"/>
                  </a:ext>
                </a:extLst>
              </a:tr>
              <a:tr h="370840">
                <a:tc>
                  <a:txBody>
                    <a:bodyPr/>
                    <a:lstStyle/>
                    <a:p>
                      <a:pPr algn="ctr"/>
                      <a:r>
                        <a:rPr lang="fr-FR" sz="1000" dirty="0"/>
                        <a:t>Cotation</a:t>
                      </a:r>
                    </a:p>
                  </a:txBody>
                  <a:tcPr/>
                </a:tc>
                <a:tc>
                  <a:txBody>
                    <a:bodyPr/>
                    <a:lstStyle/>
                    <a:p>
                      <a:r>
                        <a:rPr lang="fr-FR" sz="1000" dirty="0"/>
                        <a:t>Risque majeur</a:t>
                      </a:r>
                    </a:p>
                  </a:txBody>
                  <a:tcPr/>
                </a:tc>
                <a:extLst>
                  <a:ext uri="{0D108BD9-81ED-4DB2-BD59-A6C34878D82A}">
                    <a16:rowId xmlns:a16="http://schemas.microsoft.com/office/drawing/2014/main" val="691532265"/>
                  </a:ext>
                </a:extLst>
              </a:tr>
              <a:tr h="370840">
                <a:tc>
                  <a:txBody>
                    <a:bodyPr/>
                    <a:lstStyle/>
                    <a:p>
                      <a:pPr algn="ctr"/>
                      <a:r>
                        <a:rPr lang="fr-FR" sz="1000" dirty="0"/>
                        <a:t>Porteurs du risque</a:t>
                      </a:r>
                    </a:p>
                  </a:txBody>
                  <a:tcPr/>
                </a:tc>
                <a:tc>
                  <a:txBody>
                    <a:bodyPr/>
                    <a:lstStyle/>
                    <a:p>
                      <a:r>
                        <a:rPr lang="fr-FR" sz="1000" dirty="0"/>
                        <a:t>DAC, SG (dont STMAR), CGDD</a:t>
                      </a:r>
                    </a:p>
                  </a:txBody>
                  <a:tcPr/>
                </a:tc>
                <a:extLst>
                  <a:ext uri="{0D108BD9-81ED-4DB2-BD59-A6C34878D82A}">
                    <a16:rowId xmlns:a16="http://schemas.microsoft.com/office/drawing/2014/main" val="835221795"/>
                  </a:ext>
                </a:extLst>
              </a:tr>
            </a:tbl>
          </a:graphicData>
        </a:graphic>
      </p:graphicFrame>
    </p:spTree>
    <p:extLst>
      <p:ext uri="{BB962C8B-B14F-4D97-AF65-F5344CB8AC3E}">
        <p14:creationId xmlns:p14="http://schemas.microsoft.com/office/powerpoint/2010/main" val="1968838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C2F34C81-98B0-55DD-7344-5DA610A7C440}"/>
              </a:ext>
            </a:extLst>
          </p:cNvPr>
          <p:cNvSpPr>
            <a:spLocks noGrp="1"/>
          </p:cNvSpPr>
          <p:nvPr>
            <p:ph type="title"/>
          </p:nvPr>
        </p:nvSpPr>
        <p:spPr>
          <a:xfrm>
            <a:off x="360000" y="1059582"/>
            <a:ext cx="8424000" cy="853200"/>
          </a:xfrm>
        </p:spPr>
        <p:txBody>
          <a:bodyPr/>
          <a:lstStyle/>
          <a:p>
            <a:r>
              <a:rPr lang="fr-FR" sz="1600" dirty="0"/>
              <a:t>Les outils de suivi : la fiche action ministérielle 2/2</a:t>
            </a:r>
          </a:p>
        </p:txBody>
      </p:sp>
      <p:graphicFrame>
        <p:nvGraphicFramePr>
          <p:cNvPr id="6" name="Tableau 6">
            <a:extLst>
              <a:ext uri="{FF2B5EF4-FFF2-40B4-BE49-F238E27FC236}">
                <a16:creationId xmlns:a16="http://schemas.microsoft.com/office/drawing/2014/main" id="{19CA2064-D789-4A96-B420-02279C5B2636}"/>
              </a:ext>
            </a:extLst>
          </p:cNvPr>
          <p:cNvGraphicFramePr>
            <a:graphicFrameLocks noGrp="1"/>
          </p:cNvGraphicFramePr>
          <p:nvPr>
            <p:extLst>
              <p:ext uri="{D42A27DB-BD31-4B8C-83A1-F6EECF244321}">
                <p14:modId xmlns:p14="http://schemas.microsoft.com/office/powerpoint/2010/main" val="1117556799"/>
              </p:ext>
            </p:extLst>
          </p:nvPr>
        </p:nvGraphicFramePr>
        <p:xfrm>
          <a:off x="467544" y="1419622"/>
          <a:ext cx="8316456" cy="3516288"/>
        </p:xfrm>
        <a:graphic>
          <a:graphicData uri="http://schemas.openxmlformats.org/drawingml/2006/table">
            <a:tbl>
              <a:tblPr firstCol="1" bandRow="1">
                <a:tableStyleId>{5C22544A-7EE6-4342-B048-85BDC9FD1C3A}</a:tableStyleId>
              </a:tblPr>
              <a:tblGrid>
                <a:gridCol w="1152128">
                  <a:extLst>
                    <a:ext uri="{9D8B030D-6E8A-4147-A177-3AD203B41FA5}">
                      <a16:colId xmlns:a16="http://schemas.microsoft.com/office/drawing/2014/main" val="2642415411"/>
                    </a:ext>
                  </a:extLst>
                </a:gridCol>
                <a:gridCol w="7164328">
                  <a:extLst>
                    <a:ext uri="{9D8B030D-6E8A-4147-A177-3AD203B41FA5}">
                      <a16:colId xmlns:a16="http://schemas.microsoft.com/office/drawing/2014/main" val="1651258676"/>
                    </a:ext>
                  </a:extLst>
                </a:gridCol>
              </a:tblGrid>
              <a:tr h="2500415">
                <a:tc>
                  <a:txBody>
                    <a:bodyPr/>
                    <a:lstStyle/>
                    <a:p>
                      <a:pPr algn="ctr"/>
                      <a:endParaRPr lang="fr-FR" sz="900" dirty="0">
                        <a:latin typeface="+mn-lt"/>
                      </a:endParaRPr>
                    </a:p>
                    <a:p>
                      <a:pPr algn="ctr"/>
                      <a:endParaRPr lang="fr-FR" sz="900" dirty="0">
                        <a:latin typeface="+mn-lt"/>
                      </a:endParaRPr>
                    </a:p>
                    <a:p>
                      <a:pPr algn="ctr"/>
                      <a:endParaRPr lang="fr-FR" sz="900" dirty="0">
                        <a:latin typeface="+mn-lt"/>
                      </a:endParaRPr>
                    </a:p>
                    <a:p>
                      <a:pPr algn="ctr"/>
                      <a:endParaRPr lang="fr-FR" sz="900" dirty="0">
                        <a:latin typeface="+mn-lt"/>
                      </a:endParaRPr>
                    </a:p>
                    <a:p>
                      <a:pPr algn="ctr"/>
                      <a:endParaRPr lang="fr-FR" sz="900" dirty="0">
                        <a:latin typeface="+mn-lt"/>
                      </a:endParaRPr>
                    </a:p>
                    <a:p>
                      <a:pPr algn="ctr"/>
                      <a:endParaRPr lang="fr-FR" sz="900" dirty="0">
                        <a:latin typeface="+mn-lt"/>
                      </a:endParaRPr>
                    </a:p>
                    <a:p>
                      <a:pPr algn="ctr"/>
                      <a:endParaRPr lang="fr-FR" sz="900" dirty="0">
                        <a:latin typeface="+mn-lt"/>
                      </a:endParaRPr>
                    </a:p>
                    <a:p>
                      <a:pPr algn="ctr"/>
                      <a:endParaRPr lang="fr-FR" sz="900" dirty="0">
                        <a:latin typeface="+mn-lt"/>
                      </a:endParaRPr>
                    </a:p>
                    <a:p>
                      <a:pPr algn="ctr"/>
                      <a:r>
                        <a:rPr lang="fr-FR" sz="900" dirty="0">
                          <a:latin typeface="+mn-lt"/>
                        </a:rPr>
                        <a:t>Description</a:t>
                      </a:r>
                    </a:p>
                  </a:txBody>
                  <a:tcPr/>
                </a:tc>
                <a:tc>
                  <a:txBody>
                    <a:bodyPr/>
                    <a:lstStyle/>
                    <a:p>
                      <a:pPr algn="just"/>
                      <a:r>
                        <a:rPr lang="fr-FR" sz="900" kern="1200" dirty="0">
                          <a:solidFill>
                            <a:schemeClr val="dk1"/>
                          </a:solidFill>
                          <a:effectLst/>
                          <a:latin typeface="+mn-lt"/>
                          <a:ea typeface="+mn-ea"/>
                          <a:cs typeface="+mn-cs"/>
                        </a:rPr>
                        <a:t>L’objectif fixé depuis 2020 de pilotage de la maîtrise des risques est pérennisé pour l'ensemble des organismes publics sous tutelle des MATD et MTEBFMP.</a:t>
                      </a:r>
                    </a:p>
                    <a:p>
                      <a:pPr algn="just"/>
                      <a:r>
                        <a:rPr lang="fr-FR" sz="900" kern="1200" dirty="0">
                          <a:solidFill>
                            <a:schemeClr val="dk1"/>
                          </a:solidFill>
                          <a:effectLst/>
                          <a:latin typeface="+mn-lt"/>
                          <a:ea typeface="+mn-ea"/>
                          <a:cs typeface="+mn-cs"/>
                        </a:rPr>
                        <a:t>Pour se conformer à l'obligation réglementaire décrite dans l'arrêté du 17 décembre 2015 relatif au cadre de référence des contrôles internes budgétaire et comptable (décliné de l’article 215 du décret GBCP), chaque organisme doit piloter son dispositif de maîtrise des risques.</a:t>
                      </a:r>
                    </a:p>
                    <a:p>
                      <a:pPr algn="just"/>
                      <a:r>
                        <a:rPr lang="fr-FR" sz="900" kern="1200" dirty="0">
                          <a:solidFill>
                            <a:schemeClr val="dk1"/>
                          </a:solidFill>
                          <a:effectLst/>
                          <a:latin typeface="+mn-lt"/>
                          <a:ea typeface="+mn-ea"/>
                          <a:cs typeface="+mn-cs"/>
                        </a:rPr>
                        <a:t> </a:t>
                      </a:r>
                    </a:p>
                    <a:p>
                      <a:pPr algn="just"/>
                      <a:r>
                        <a:rPr lang="fr-FR" sz="900" kern="1200" dirty="0">
                          <a:solidFill>
                            <a:schemeClr val="dk1"/>
                          </a:solidFill>
                          <a:effectLst/>
                          <a:latin typeface="+mn-lt"/>
                          <a:ea typeface="+mn-ea"/>
                          <a:cs typeface="+mn-cs"/>
                        </a:rPr>
                        <a:t>Pour ce faire, chaque organisme doit disposer d'une carte des risques actualisée et en déduire un plan d'action annuel pour couvrir ses risques budgétaires et comptables principaux, engageant les enjeux les plus élevés.</a:t>
                      </a:r>
                    </a:p>
                    <a:p>
                      <a:pPr algn="just"/>
                      <a:r>
                        <a:rPr lang="fr-FR" sz="900" kern="1200" dirty="0">
                          <a:solidFill>
                            <a:schemeClr val="dk1"/>
                          </a:solidFill>
                          <a:effectLst/>
                          <a:latin typeface="+mn-lt"/>
                          <a:ea typeface="+mn-ea"/>
                          <a:cs typeface="+mn-cs"/>
                        </a:rPr>
                        <a:t> </a:t>
                      </a:r>
                    </a:p>
                    <a:p>
                      <a:pPr algn="just"/>
                      <a:r>
                        <a:rPr lang="fr-FR" sz="900" kern="1200" dirty="0">
                          <a:solidFill>
                            <a:schemeClr val="dk1"/>
                          </a:solidFill>
                          <a:effectLst/>
                          <a:latin typeface="+mn-lt"/>
                          <a:ea typeface="+mn-ea"/>
                          <a:cs typeface="+mn-cs"/>
                        </a:rPr>
                        <a:t>La tutelle doit veiller à la présentation par l’organe dirigeant, chaque année, lors d’un Conseil d’administration ou de surveillance :</a:t>
                      </a:r>
                    </a:p>
                    <a:p>
                      <a:pPr marL="171450" lvl="0" indent="-171450" algn="just">
                        <a:buFont typeface="Arial" panose="020B0604020202020204" pitchFamily="34" charset="0"/>
                        <a:buChar char="•"/>
                      </a:pPr>
                      <a:r>
                        <a:rPr lang="fr-FR" sz="900" kern="1200" dirty="0">
                          <a:solidFill>
                            <a:schemeClr val="dk1"/>
                          </a:solidFill>
                          <a:effectLst/>
                          <a:latin typeface="+mn-lt"/>
                          <a:ea typeface="+mn-ea"/>
                          <a:cs typeface="+mn-cs"/>
                        </a:rPr>
                        <a:t>des enjeux de la maîtrise des risques au regard des enjeux stratégiques de l’organisme ;</a:t>
                      </a:r>
                    </a:p>
                    <a:p>
                      <a:pPr marL="171450" lvl="0" indent="-171450" algn="just">
                        <a:buFont typeface="Arial" panose="020B0604020202020204" pitchFamily="34" charset="0"/>
                        <a:buChar char="•"/>
                      </a:pPr>
                      <a:r>
                        <a:rPr lang="fr-FR" sz="900" kern="1200" dirty="0">
                          <a:solidFill>
                            <a:schemeClr val="dk1"/>
                          </a:solidFill>
                          <a:effectLst/>
                          <a:latin typeface="+mn-lt"/>
                          <a:ea typeface="+mn-ea"/>
                          <a:cs typeface="+mn-cs"/>
                        </a:rPr>
                        <a:t>du plan d’action. </a:t>
                      </a:r>
                    </a:p>
                    <a:p>
                      <a:pPr algn="just"/>
                      <a:r>
                        <a:rPr lang="fr-FR" sz="900" kern="1200" dirty="0">
                          <a:solidFill>
                            <a:schemeClr val="dk1"/>
                          </a:solidFill>
                          <a:effectLst/>
                          <a:latin typeface="+mn-lt"/>
                          <a:ea typeface="+mn-ea"/>
                          <a:cs typeface="+mn-cs"/>
                        </a:rPr>
                        <a:t> </a:t>
                      </a:r>
                    </a:p>
                    <a:p>
                      <a:pPr algn="just"/>
                      <a:r>
                        <a:rPr lang="fr-FR" sz="900" kern="1200" dirty="0">
                          <a:solidFill>
                            <a:schemeClr val="dk1"/>
                          </a:solidFill>
                          <a:effectLst/>
                          <a:latin typeface="+mn-lt"/>
                          <a:ea typeface="+mn-ea"/>
                          <a:cs typeface="+mn-cs"/>
                        </a:rPr>
                        <a:t>La carte des risques, validée par l'organe dirigeant et le plan d'action validé formellement par l'organe délibérant (Conseil d'administration ou Conseil de surveillance) seront remis par le/la [DG de tutelle] au </a:t>
                      </a:r>
                      <a:r>
                        <a:rPr lang="fr-FR" sz="900" kern="1200" dirty="0" err="1">
                          <a:solidFill>
                            <a:schemeClr val="dk1"/>
                          </a:solidFill>
                          <a:effectLst/>
                          <a:latin typeface="+mn-lt"/>
                          <a:ea typeface="+mn-ea"/>
                          <a:cs typeface="+mn-cs"/>
                        </a:rPr>
                        <a:t>DPCoF</a:t>
                      </a:r>
                      <a:r>
                        <a:rPr lang="fr-FR" sz="900" kern="1200" dirty="0">
                          <a:solidFill>
                            <a:schemeClr val="dk1"/>
                          </a:solidFill>
                          <a:effectLst/>
                          <a:latin typeface="+mn-lt"/>
                          <a:ea typeface="+mn-ea"/>
                          <a:cs typeface="+mn-cs"/>
                        </a:rPr>
                        <a:t>, au plus tard le 15 décembre, en format dématérialisé, pour chacun des organismes dont le/la [DG] assure la tutelle.</a:t>
                      </a:r>
                    </a:p>
                    <a:p>
                      <a:endParaRPr lang="fr-FR" sz="900" dirty="0">
                        <a:latin typeface="+mn-lt"/>
                      </a:endParaRPr>
                    </a:p>
                  </a:txBody>
                  <a:tcPr/>
                </a:tc>
                <a:extLst>
                  <a:ext uri="{0D108BD9-81ED-4DB2-BD59-A6C34878D82A}">
                    <a16:rowId xmlns:a16="http://schemas.microsoft.com/office/drawing/2014/main" val="2903505562"/>
                  </a:ext>
                </a:extLst>
              </a:tr>
              <a:tr h="362163">
                <a:tc>
                  <a:txBody>
                    <a:bodyPr/>
                    <a:lstStyle/>
                    <a:p>
                      <a:pPr algn="ctr"/>
                      <a:r>
                        <a:rPr lang="fr-FR" sz="900" dirty="0">
                          <a:latin typeface="+mn-lt"/>
                        </a:rPr>
                        <a:t>Objectifs</a:t>
                      </a:r>
                    </a:p>
                  </a:txBody>
                  <a:tcPr/>
                </a:tc>
                <a:tc>
                  <a:txBody>
                    <a:bodyPr/>
                    <a:lstStyle/>
                    <a:p>
                      <a:pPr>
                        <a:lnSpc>
                          <a:spcPct val="106000"/>
                        </a:lnSpc>
                      </a:pPr>
                      <a:r>
                        <a:rPr lang="fr-FR" sz="900" kern="100" dirty="0">
                          <a:effectLst/>
                          <a:latin typeface="+mn-lt"/>
                          <a:ea typeface="NSimSun" panose="02010609030101010101" pitchFamily="49" charset="-122"/>
                          <a:cs typeface="Lucida Sans" panose="020B0602030504020204" pitchFamily="34" charset="0"/>
                        </a:rPr>
                        <a:t>Généralisation de la gouvernance et du pilotage de la maîtrise des risques dans les </a:t>
                      </a:r>
                      <a:r>
                        <a:rPr lang="fr-FR" sz="900" kern="100" dirty="0">
                          <a:solidFill>
                            <a:srgbClr val="000000"/>
                          </a:solidFill>
                          <a:effectLst/>
                          <a:latin typeface="+mn-lt"/>
                          <a:ea typeface="NSimSun" panose="02010609030101010101" pitchFamily="49" charset="-122"/>
                          <a:cs typeface="Lucida Sans" panose="020B0602030504020204" pitchFamily="34" charset="0"/>
                        </a:rPr>
                        <a:t>OPN. Production d’une carte des risques et d’un plan d’action.</a:t>
                      </a:r>
                      <a:endParaRPr lang="fr-FR" sz="900" kern="100" dirty="0">
                        <a:effectLst/>
                        <a:latin typeface="+mn-lt"/>
                        <a:ea typeface="NSimSun" panose="02010609030101010101" pitchFamily="49" charset="-122"/>
                        <a:cs typeface="Lucida Sans" panose="020B0602030504020204" pitchFamily="34" charset="0"/>
                      </a:endParaRPr>
                    </a:p>
                  </a:txBody>
                  <a:tcPr marL="68580" marR="68580" marT="0" marB="0"/>
                </a:tc>
                <a:extLst>
                  <a:ext uri="{0D108BD9-81ED-4DB2-BD59-A6C34878D82A}">
                    <a16:rowId xmlns:a16="http://schemas.microsoft.com/office/drawing/2014/main" val="2517741536"/>
                  </a:ext>
                </a:extLst>
              </a:tr>
              <a:tr h="231642">
                <a:tc>
                  <a:txBody>
                    <a:bodyPr/>
                    <a:lstStyle/>
                    <a:p>
                      <a:pPr algn="ctr"/>
                      <a:r>
                        <a:rPr lang="fr-FR" sz="900" dirty="0">
                          <a:latin typeface="+mn-lt"/>
                        </a:rPr>
                        <a:t>Séquencement</a:t>
                      </a:r>
                    </a:p>
                  </a:txBody>
                  <a:tcPr/>
                </a:tc>
                <a:tc>
                  <a:txBody>
                    <a:bodyPr/>
                    <a:lstStyle/>
                    <a:p>
                      <a:r>
                        <a:rPr lang="fr-FR" sz="900" kern="1200" dirty="0">
                          <a:solidFill>
                            <a:schemeClr val="dk1"/>
                          </a:solidFill>
                          <a:effectLst/>
                          <a:latin typeface="+mn-lt"/>
                          <a:ea typeface="+mn-ea"/>
                          <a:cs typeface="+mn-cs"/>
                        </a:rPr>
                        <a:t>Annuelle. Production ou actualisation avant la fin de l’année. </a:t>
                      </a:r>
                      <a:endParaRPr lang="fr-FR" sz="900" dirty="0">
                        <a:latin typeface="+mn-lt"/>
                      </a:endParaRPr>
                    </a:p>
                  </a:txBody>
                  <a:tcPr/>
                </a:tc>
                <a:extLst>
                  <a:ext uri="{0D108BD9-81ED-4DB2-BD59-A6C34878D82A}">
                    <a16:rowId xmlns:a16="http://schemas.microsoft.com/office/drawing/2014/main" val="169027602"/>
                  </a:ext>
                </a:extLst>
              </a:tr>
              <a:tr h="362163">
                <a:tc>
                  <a:txBody>
                    <a:bodyPr/>
                    <a:lstStyle/>
                    <a:p>
                      <a:pPr algn="ctr"/>
                      <a:r>
                        <a:rPr lang="fr-FR" sz="900" dirty="0">
                          <a:latin typeface="+mn-lt"/>
                        </a:rPr>
                        <a:t>Contacts</a:t>
                      </a:r>
                    </a:p>
                  </a:txBody>
                  <a:tcPr/>
                </a:tc>
                <a:tc>
                  <a:txBody>
                    <a:bodyPr/>
                    <a:lstStyle/>
                    <a:p>
                      <a:r>
                        <a:rPr lang="fr-FR" sz="900" dirty="0">
                          <a:latin typeface="+mn-lt"/>
                        </a:rPr>
                        <a:t>Département de la politique de la conformité financière, </a:t>
                      </a:r>
                      <a:r>
                        <a:rPr lang="fr-FR" sz="900" dirty="0">
                          <a:latin typeface="+mn-lt"/>
                          <a:hlinkClick r:id="rId3"/>
                        </a:rPr>
                        <a:t>dpcof.daf.sg@developpement-durable.gouv.fr</a:t>
                      </a:r>
                      <a:r>
                        <a:rPr lang="fr-FR" sz="900" dirty="0">
                          <a:latin typeface="+mn-lt"/>
                        </a:rPr>
                        <a:t> </a:t>
                      </a:r>
                    </a:p>
                  </a:txBody>
                  <a:tcPr/>
                </a:tc>
                <a:extLst>
                  <a:ext uri="{0D108BD9-81ED-4DB2-BD59-A6C34878D82A}">
                    <a16:rowId xmlns:a16="http://schemas.microsoft.com/office/drawing/2014/main" val="3755617495"/>
                  </a:ext>
                </a:extLst>
              </a:tr>
            </a:tbl>
          </a:graphicData>
        </a:graphic>
      </p:graphicFrame>
    </p:spTree>
    <p:extLst>
      <p:ext uri="{BB962C8B-B14F-4D97-AF65-F5344CB8AC3E}">
        <p14:creationId xmlns:p14="http://schemas.microsoft.com/office/powerpoint/2010/main" val="574035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496841-2E22-479C-8A0D-13BAF6E67651}"/>
              </a:ext>
            </a:extLst>
          </p:cNvPr>
          <p:cNvSpPr>
            <a:spLocks noGrp="1"/>
          </p:cNvSpPr>
          <p:nvPr>
            <p:ph type="title"/>
          </p:nvPr>
        </p:nvSpPr>
        <p:spPr/>
        <p:txBody>
          <a:bodyPr/>
          <a:lstStyle/>
          <a:p>
            <a:r>
              <a:rPr lang="fr-FR" sz="1600" dirty="0"/>
              <a:t>Les outils de suivi : le questionnaire sur le contrôle interne budgétaire et comptable (QCIBC) piloté par la DGFiP et la DB</a:t>
            </a:r>
          </a:p>
        </p:txBody>
      </p:sp>
      <p:sp>
        <p:nvSpPr>
          <p:cNvPr id="3" name="Espace réservé du texte 2">
            <a:extLst>
              <a:ext uri="{FF2B5EF4-FFF2-40B4-BE49-F238E27FC236}">
                <a16:creationId xmlns:a16="http://schemas.microsoft.com/office/drawing/2014/main" id="{941AB576-577E-43EF-ABF6-A2E8EE7BB10A}"/>
              </a:ext>
            </a:extLst>
          </p:cNvPr>
          <p:cNvSpPr>
            <a:spLocks noGrp="1"/>
          </p:cNvSpPr>
          <p:nvPr>
            <p:ph type="body" sz="quarter" idx="13"/>
          </p:nvPr>
        </p:nvSpPr>
        <p:spPr>
          <a:xfrm>
            <a:off x="396000" y="2059200"/>
            <a:ext cx="8388000" cy="2574000"/>
          </a:xfrm>
        </p:spPr>
        <p:txBody>
          <a:bodyPr/>
          <a:lstStyle/>
          <a:p>
            <a:r>
              <a:rPr lang="fr-FR" sz="1000" dirty="0"/>
              <a:t>Possibilité d’ajouter des questions supplémentaires pour leurs propres opérateurs pour chaque ministère : </a:t>
            </a:r>
          </a:p>
          <a:p>
            <a:pPr marL="171450" indent="-171450">
              <a:buFont typeface="Arial" panose="020B0604020202020204" pitchFamily="34" charset="0"/>
              <a:buChar char="•"/>
            </a:pPr>
            <a:r>
              <a:rPr lang="fr-FR" sz="1000" dirty="0"/>
              <a:t>Ajout de questions par le MTE à la partie « Risques divers avec potentiels impacts budgétaires et/ou comptables », notamment pour creuser les sujets de la fraude et de la probité : </a:t>
            </a:r>
          </a:p>
          <a:p>
            <a:pPr marL="423450" lvl="1" indent="-171450"/>
            <a:r>
              <a:rPr lang="fr-FR" sz="1000" dirty="0"/>
              <a:t>Votre organisme a-t-il déjà été contrôlé par l’Agence française anticorruption (AFA) ou la Cour des comptes sur un sujet d’atteinte à la probité (corruption, trafic d’influence, concussion, prise illégale d’intérêt, détournement de fonds publics et favoritisme) ?</a:t>
            </a:r>
          </a:p>
          <a:p>
            <a:pPr marL="423450" lvl="1" indent="-171450"/>
            <a:r>
              <a:rPr lang="fr-FR" sz="1000" dirty="0"/>
              <a:t>Votre organisme a-t-il été sollicité par l’AFA pour déployer un dispositif de prévention et de détection des atteintes à la probité ?</a:t>
            </a:r>
          </a:p>
          <a:p>
            <a:pPr marL="423450" lvl="1" indent="-171450"/>
            <a:r>
              <a:rPr lang="fr-FR" sz="1000" dirty="0"/>
              <a:t>Existe-t-il au sein de votre organisme un dispositif de prévention et de détection des atteintes à la probité ? (Application de la loi Sapin II)</a:t>
            </a:r>
          </a:p>
          <a:p>
            <a:endParaRPr lang="fr-FR" sz="1000" dirty="0"/>
          </a:p>
        </p:txBody>
      </p:sp>
    </p:spTree>
    <p:extLst>
      <p:ext uri="{BB962C8B-B14F-4D97-AF65-F5344CB8AC3E}">
        <p14:creationId xmlns:p14="http://schemas.microsoft.com/office/powerpoint/2010/main" val="2541961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496841-2E22-479C-8A0D-13BAF6E67651}"/>
              </a:ext>
            </a:extLst>
          </p:cNvPr>
          <p:cNvSpPr>
            <a:spLocks noGrp="1"/>
          </p:cNvSpPr>
          <p:nvPr>
            <p:ph type="title"/>
          </p:nvPr>
        </p:nvSpPr>
        <p:spPr/>
        <p:txBody>
          <a:bodyPr/>
          <a:lstStyle/>
          <a:p>
            <a:r>
              <a:rPr lang="fr-FR" sz="1600" dirty="0"/>
              <a:t>Travaux en cours</a:t>
            </a:r>
          </a:p>
        </p:txBody>
      </p:sp>
      <p:sp>
        <p:nvSpPr>
          <p:cNvPr id="3" name="Espace réservé du texte 2">
            <a:extLst>
              <a:ext uri="{FF2B5EF4-FFF2-40B4-BE49-F238E27FC236}">
                <a16:creationId xmlns:a16="http://schemas.microsoft.com/office/drawing/2014/main" id="{941AB576-577E-43EF-ABF6-A2E8EE7BB10A}"/>
              </a:ext>
            </a:extLst>
          </p:cNvPr>
          <p:cNvSpPr>
            <a:spLocks noGrp="1"/>
          </p:cNvSpPr>
          <p:nvPr>
            <p:ph type="body" sz="quarter" idx="13"/>
          </p:nvPr>
        </p:nvSpPr>
        <p:spPr>
          <a:xfrm>
            <a:off x="360000" y="1632600"/>
            <a:ext cx="8388000" cy="3027382"/>
          </a:xfrm>
        </p:spPr>
        <p:txBody>
          <a:bodyPr/>
          <a:lstStyle/>
          <a:p>
            <a:pPr marL="171450" indent="-171450">
              <a:buFont typeface="Arial" panose="020B0604020202020204" pitchFamily="34" charset="0"/>
              <a:buChar char="•"/>
            </a:pPr>
            <a:r>
              <a:rPr lang="fr-FR" sz="1000" dirty="0"/>
              <a:t>Etat des lieux des opérateurs sous tutelle principale du ministère afin d’identifier leurs principaux enjeux en matière de lutte contre les atteintes à la probité et à la fraude </a:t>
            </a:r>
          </a:p>
          <a:p>
            <a:pPr marL="171450" indent="-171450">
              <a:buFont typeface="Arial" panose="020B0604020202020204" pitchFamily="34" charset="0"/>
              <a:buChar char="•"/>
            </a:pPr>
            <a:r>
              <a:rPr lang="fr-FR" sz="1000" dirty="0"/>
              <a:t>Poursuite de l’enquête « Organismes publics nationaux et dispositifs de prévention et de détection des atteintes à la probité » avec un questionnaire complémentaire à venir </a:t>
            </a:r>
          </a:p>
          <a:p>
            <a:pPr marL="171450" indent="-171450">
              <a:buFont typeface="Arial" panose="020B0604020202020204" pitchFamily="34" charset="0"/>
              <a:buChar char="•"/>
            </a:pPr>
            <a:r>
              <a:rPr lang="fr-FR" sz="1000" dirty="0"/>
              <a:t>Analyse des résultats du questionnaire QCIBC 2025 de la DB-DGFIP </a:t>
            </a:r>
          </a:p>
          <a:p>
            <a:pPr marL="171450" indent="-171450">
              <a:buFont typeface="Arial" panose="020B0604020202020204" pitchFamily="34" charset="0"/>
              <a:buChar char="•"/>
            </a:pPr>
            <a:r>
              <a:rPr lang="fr-FR" sz="1000" dirty="0"/>
              <a:t>Actions de communication et d’accompagnement sur le cadre d’application de la loi Sapin 2 </a:t>
            </a:r>
          </a:p>
          <a:p>
            <a:pPr marL="171450" indent="-171450">
              <a:buFont typeface="Arial" panose="020B0604020202020204" pitchFamily="34" charset="0"/>
              <a:buChar char="•"/>
            </a:pPr>
            <a:r>
              <a:rPr lang="fr-FR" sz="1000" dirty="0"/>
              <a:t>Participation au groupe de travail « Opérateurs et organismes » du CICAI</a:t>
            </a:r>
          </a:p>
          <a:p>
            <a:pPr marL="171450" indent="-171450">
              <a:buFont typeface="Arial" panose="020B0604020202020204" pitchFamily="34" charset="0"/>
              <a:buChar char="•"/>
            </a:pPr>
            <a:endParaRPr lang="fr-FR" sz="1000" dirty="0"/>
          </a:p>
          <a:p>
            <a:pPr marL="171450" indent="-171450">
              <a:buFont typeface="Arial" panose="020B0604020202020204" pitchFamily="34" charset="0"/>
              <a:buChar char="•"/>
            </a:pPr>
            <a:endParaRPr lang="fr-FR" sz="1000" dirty="0"/>
          </a:p>
          <a:p>
            <a:pPr marL="171450" indent="-171450">
              <a:buFont typeface="Arial" panose="020B0604020202020204" pitchFamily="34" charset="0"/>
              <a:buChar char="•"/>
            </a:pPr>
            <a:endParaRPr lang="fr-FR" sz="1000" dirty="0"/>
          </a:p>
          <a:p>
            <a:pPr marL="171450" indent="-171450">
              <a:buFont typeface="Arial" panose="020B0604020202020204" pitchFamily="34" charset="0"/>
              <a:buChar char="•"/>
            </a:pPr>
            <a:r>
              <a:rPr lang="fr-FR" sz="1000" dirty="0"/>
              <a:t>Plan anticorruption de l’agence française anti-corruption</a:t>
            </a:r>
          </a:p>
          <a:p>
            <a:pPr marL="171450" indent="-171450">
              <a:buFont typeface="Arial" panose="020B0604020202020204" pitchFamily="34" charset="0"/>
              <a:buChar char="•"/>
            </a:pPr>
            <a:r>
              <a:rPr lang="fr-FR" sz="1000" dirty="0"/>
              <a:t>Loi sur la lutte contre la fraude aux aides publiques</a:t>
            </a:r>
          </a:p>
          <a:p>
            <a:pPr marL="171450" indent="-171450">
              <a:buFont typeface="Arial" panose="020B0604020202020204" pitchFamily="34" charset="0"/>
              <a:buChar char="•"/>
            </a:pPr>
            <a:r>
              <a:rPr lang="fr-FR" sz="1000" dirty="0"/>
              <a:t>Loi sur le narcotrafic</a:t>
            </a:r>
          </a:p>
          <a:p>
            <a:pPr marL="171450" indent="-171450">
              <a:buFont typeface="Arial" panose="020B0604020202020204" pitchFamily="34" charset="0"/>
              <a:buChar char="•"/>
            </a:pPr>
            <a:r>
              <a:rPr lang="fr-FR" sz="1000" dirty="0"/>
              <a:t>Réforme sur la responsabilité des gestionnaires publics</a:t>
            </a:r>
          </a:p>
        </p:txBody>
      </p:sp>
      <p:sp>
        <p:nvSpPr>
          <p:cNvPr id="4" name="Titre 1">
            <a:extLst>
              <a:ext uri="{FF2B5EF4-FFF2-40B4-BE49-F238E27FC236}">
                <a16:creationId xmlns:a16="http://schemas.microsoft.com/office/drawing/2014/main" id="{DF36A819-F18F-40D4-8224-27253C24DA59}"/>
              </a:ext>
            </a:extLst>
          </p:cNvPr>
          <p:cNvSpPr txBox="1">
            <a:spLocks/>
          </p:cNvSpPr>
          <p:nvPr/>
        </p:nvSpPr>
        <p:spPr bwMode="gray">
          <a:xfrm>
            <a:off x="309854" y="3219822"/>
            <a:ext cx="8424000" cy="853200"/>
          </a:xfrm>
        </p:spPr>
        <p:txBody>
          <a:bodyPr lIns="0" rIns="0">
            <a:noAutofit/>
          </a:bodyPr>
          <a:lst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a:lstStyle>
          <a:p>
            <a:r>
              <a:rPr lang="fr-FR" sz="1600" dirty="0"/>
              <a:t>Sujets d’actualité</a:t>
            </a:r>
          </a:p>
        </p:txBody>
      </p:sp>
    </p:spTree>
    <p:extLst>
      <p:ext uri="{BB962C8B-B14F-4D97-AF65-F5344CB8AC3E}">
        <p14:creationId xmlns:p14="http://schemas.microsoft.com/office/powerpoint/2010/main" val="985449131"/>
      </p:ext>
    </p:extLst>
  </p:cSld>
  <p:clrMapOvr>
    <a:masterClrMapping/>
  </p:clrMapOvr>
</p:sld>
</file>

<file path=ppt/theme/theme1.xml><?xml version="1.0" encoding="utf-8"?>
<a:theme xmlns:a="http://schemas.openxmlformats.org/drawingml/2006/main" name="SG">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GOUVERNEMENT PPT">
      <a:majorFont>
        <a:latin typeface="Marianne"/>
        <a:ea typeface=""/>
        <a:cs typeface=""/>
      </a:majorFont>
      <a:minorFont>
        <a:latin typeface="Mariann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gray"/>
      <a:bodyPr vert="horz" lIns="0" tIns="0" rIns="0" bIns="0" rtlCol="0" anchor="t" anchorCtr="0">
        <a:noAutofit/>
      </a:bodyPr>
      <a:lstStyle>
        <a:defPPr algn="l">
          <a:defRPr dirty="0" err="1"/>
        </a:defPPr>
      </a:lstStyle>
    </a:txDef>
  </a:objectDefaults>
  <a:extraClrSchemeLst/>
  <a:extLst>
    <a:ext uri="{05A4C25C-085E-4340-85A3-A5531E510DB2}">
      <thm15:themeFamily xmlns:thm15="http://schemas.microsoft.com/office/thememl/2012/main" name="TEMPLATE-SG-presentation.potx" id="{570DDACB-0498-43A8-8551-71E91B8E80C0}" vid="{4730AD43-A8B6-4628-A097-BBAF8397C853}"/>
    </a:ext>
  </a:extLst>
</a:theme>
</file>

<file path=ppt/theme/theme2.xml><?xml version="1.0" encoding="utf-8"?>
<a:theme xmlns:a="http://schemas.openxmlformats.org/drawingml/2006/main" name="SG - Accueil">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SG-presentation.potx" id="{570DDACB-0498-43A8-8551-71E91B8E80C0}" vid="{6BE70096-52D4-4780-AA36-351F3E74B914}"/>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Intervention Mme Vincenti_Agents comptables opérateurs</Template>
  <TotalTime>796</TotalTime>
  <Words>1309</Words>
  <Application>Microsoft Office PowerPoint</Application>
  <PresentationFormat>Affichage à l'écran (16:9)</PresentationFormat>
  <Paragraphs>211</Paragraphs>
  <Slides>10</Slides>
  <Notes>8</Notes>
  <HiddenSlides>0</HiddenSlides>
  <MMClips>0</MMClips>
  <ScaleCrop>false</ScaleCrop>
  <HeadingPairs>
    <vt:vector size="6" baseType="variant">
      <vt:variant>
        <vt:lpstr>Polices utilisées</vt:lpstr>
      </vt:variant>
      <vt:variant>
        <vt:i4>3</vt:i4>
      </vt:variant>
      <vt:variant>
        <vt:lpstr>Thème</vt:lpstr>
      </vt:variant>
      <vt:variant>
        <vt:i4>2</vt:i4>
      </vt:variant>
      <vt:variant>
        <vt:lpstr>Titres des diapositives</vt:lpstr>
      </vt:variant>
      <vt:variant>
        <vt:i4>10</vt:i4>
      </vt:variant>
    </vt:vector>
  </HeadingPairs>
  <TitlesOfParts>
    <vt:vector size="15" baseType="lpstr">
      <vt:lpstr>Arial</vt:lpstr>
      <vt:lpstr>Calibri</vt:lpstr>
      <vt:lpstr>Marianne</vt:lpstr>
      <vt:lpstr>SG</vt:lpstr>
      <vt:lpstr>SG - Accueil</vt:lpstr>
      <vt:lpstr>Présentation PowerPoint</vt:lpstr>
      <vt:lpstr>Opérateurs et conformité ministérielle</vt:lpstr>
      <vt:lpstr>Rappel du cadre relatif aux dispositifs de maîtrise des risques des opérateurs</vt:lpstr>
      <vt:lpstr>D’un dispositif de conformité financière à un dispositif de conformité ministérielle</vt:lpstr>
      <vt:lpstr>Une cartographie des risques par blocs imbriqués</vt:lpstr>
      <vt:lpstr>Risques reliés aux opérateurs dans la carte ministérielle</vt:lpstr>
      <vt:lpstr>Les outils de suivi : la fiche action ministérielle 1/2</vt:lpstr>
      <vt:lpstr>Les outils de suivi : la fiche action ministérielle 2/2</vt:lpstr>
      <vt:lpstr>Les outils de suivi : le questionnaire sur le contrôle interne budgétaire et comptable (QCIBC) piloté par la DGFiP et la DB</vt:lpstr>
      <vt:lpstr>Travaux en cours</vt:lpstr>
    </vt:vector>
  </TitlesOfParts>
  <Manager>JAGER Gabor</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BEZAULT Aurélie</dc:creator>
  <cp:lastModifiedBy>VINCENTI Claire</cp:lastModifiedBy>
  <cp:revision>82</cp:revision>
  <dcterms:created xsi:type="dcterms:W3CDTF">2025-11-14T13:37:52Z</dcterms:created>
  <dcterms:modified xsi:type="dcterms:W3CDTF">2025-11-18T12:39:40Z</dcterms:modified>
  <cp:category>Modèle bureautique</cp:category>
</cp:coreProperties>
</file>