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24" r:id="rId2"/>
  </p:sldMasterIdLst>
  <p:notesMasterIdLst>
    <p:notesMasterId r:id="rId9"/>
  </p:notesMasterIdLst>
  <p:handoutMasterIdLst>
    <p:handoutMasterId r:id="rId10"/>
  </p:handoutMasterIdLst>
  <p:sldIdLst>
    <p:sldId id="328" r:id="rId3"/>
    <p:sldId id="851" r:id="rId4"/>
    <p:sldId id="852" r:id="rId5"/>
    <p:sldId id="853" r:id="rId6"/>
    <p:sldId id="854" r:id="rId7"/>
    <p:sldId id="811" r:id="rId8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dier LOISON" initials="2REC" lastIdx="3" clrIdx="0"/>
  <p:cmAuthor id="1" name="LOISON Didier" initials="LD" lastIdx="1" clrIdx="1">
    <p:extLst>
      <p:ext uri="{19B8F6BF-5375-455C-9EA6-DF929625EA0E}">
        <p15:presenceInfo xmlns:p15="http://schemas.microsoft.com/office/powerpoint/2012/main" userId="S-1-5-21-2043104406-512064258-1538882281-187775" providerId="AD"/>
      </p:ext>
    </p:extLst>
  </p:cmAuthor>
  <p:cmAuthor id="2" name="FAURET Benjamin" initials="FB" lastIdx="1" clrIdx="2">
    <p:extLst>
      <p:ext uri="{19B8F6BF-5375-455C-9EA6-DF929625EA0E}">
        <p15:presenceInfo xmlns:p15="http://schemas.microsoft.com/office/powerpoint/2012/main" userId="S-1-5-21-2043104406-512064258-1538882281-192655" providerId="AD"/>
      </p:ext>
    </p:extLst>
  </p:cmAuthor>
  <p:cmAuthor id="3" name="MARTIN-HERSENT Eric" initials="ME" lastIdx="1" clrIdx="3">
    <p:extLst>
      <p:ext uri="{19B8F6BF-5375-455C-9EA6-DF929625EA0E}">
        <p15:presenceInfo xmlns:p15="http://schemas.microsoft.com/office/powerpoint/2012/main" userId="S-1-5-21-2043104406-512064258-1538882281-236907" providerId="AD"/>
      </p:ext>
    </p:extLst>
  </p:cmAuthor>
  <p:cmAuthor id="4" name="FOURNIER Audrey" initials="FA" lastIdx="1" clrIdx="4">
    <p:extLst>
      <p:ext uri="{19B8F6BF-5375-455C-9EA6-DF929625EA0E}">
        <p15:presenceInfo xmlns:p15="http://schemas.microsoft.com/office/powerpoint/2012/main" userId="S-1-5-21-2043104406-512064258-1538882281-234430" providerId="AD"/>
      </p:ext>
    </p:extLst>
  </p:cmAuthor>
  <p:cmAuthor id="5" name="FOSSEUX Marc" initials="FM" lastIdx="2" clrIdx="5">
    <p:extLst>
      <p:ext uri="{19B8F6BF-5375-455C-9EA6-DF929625EA0E}">
        <p15:presenceInfo xmlns:p15="http://schemas.microsoft.com/office/powerpoint/2012/main" userId="S-1-5-21-4276358278-3772456312-481434233-93923" providerId="AD"/>
      </p:ext>
    </p:extLst>
  </p:cmAuthor>
  <p:cmAuthor id="6" name="RENUCCI Olivier" initials="RO" lastIdx="2" clrIdx="6">
    <p:extLst>
      <p:ext uri="{19B8F6BF-5375-455C-9EA6-DF929625EA0E}">
        <p15:presenceInfo xmlns:p15="http://schemas.microsoft.com/office/powerpoint/2012/main" userId="S-1-5-21-4276358278-3772456312-481434233-99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1" autoAdjust="0"/>
    <p:restoredTop sz="95811" autoAdjust="0"/>
  </p:normalViewPr>
  <p:slideViewPr>
    <p:cSldViewPr snapToGrid="0">
      <p:cViewPr varScale="1">
        <p:scale>
          <a:sx n="104" d="100"/>
          <a:sy n="104" d="100"/>
        </p:scale>
        <p:origin x="1146" y="72"/>
      </p:cViewPr>
      <p:guideLst>
        <p:guide orient="horz" pos="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4"/>
    </p:cViewPr>
  </p:sorterViewPr>
  <p:notesViewPr>
    <p:cSldViewPr snapToGrid="0">
      <p:cViewPr>
        <p:scale>
          <a:sx n="90" d="100"/>
          <a:sy n="90" d="100"/>
        </p:scale>
        <p:origin x="2052" y="-24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uth-aib-oh-1.auth.ad.e2.rie.gouv.fr\cbcm.dcb-0\Pilotage\S&#233;minaire%20CBCM\R&#233;union%20AC%20op&#233;rateurs%20et%20EPN%20-%20nov%2025\Tr&#233;sorerie%20des%20op&#233;rateurs%20MATT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uth-aib-oh-1.auth.ad.e2.rie.gouv.fr\cbcm.dcb-0\Pilotage\S&#233;minaire%20CBCM\R&#233;union%20AC%20op&#233;rateurs%20et%20EPN%20-%20nov%2025\Tr&#233;sorerie%20des%20op&#233;rateurs%20MAT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Niveau final de trésorerie des opérateurs questionnés 2020-2024 (en M€)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7716535433070883E-2"/>
          <c:y val="0.11075773240600033"/>
          <c:w val="0.89924352976660316"/>
          <c:h val="0.7057454502361088"/>
        </c:manualLayout>
      </c:layout>
      <c:lineChart>
        <c:grouping val="standard"/>
        <c:varyColors val="0"/>
        <c:ser>
          <c:idx val="0"/>
          <c:order val="0"/>
          <c:tx>
            <c:strRef>
              <c:f>'Trésorerie 20-24'!$C$7</c:f>
              <c:strCache>
                <c:ptCount val="1"/>
                <c:pt idx="0">
                  <c:v>NIVEAU FINAL TRESORERIE ADEME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20-24'!$D$7:$H$7</c:f>
              <c:numCache>
                <c:formatCode>#,##0.00,,</c:formatCode>
                <c:ptCount val="5"/>
                <c:pt idx="0">
                  <c:v>1687942975.8599648</c:v>
                </c:pt>
                <c:pt idx="1">
                  <c:v>1958687408.7000008</c:v>
                </c:pt>
                <c:pt idx="2">
                  <c:v>2249038269</c:v>
                </c:pt>
                <c:pt idx="3">
                  <c:v>2409130069.7400012</c:v>
                </c:pt>
                <c:pt idx="4">
                  <c:v>2821605821.5771666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33-4737-9F1C-31E0129E6F48}"/>
            </c:ext>
          </c:extLst>
        </c:ser>
        <c:ser>
          <c:idx val="1"/>
          <c:order val="1"/>
          <c:tx>
            <c:strRef>
              <c:f>'Trésorerie 20-24'!$C$8</c:f>
              <c:strCache>
                <c:ptCount val="1"/>
                <c:pt idx="0">
                  <c:v>NIVEAU FINAL TRESORERIE  ANAH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20-24'!$D$8:$H$8</c:f>
              <c:numCache>
                <c:formatCode>#,##0.00,,</c:formatCode>
                <c:ptCount val="5"/>
                <c:pt idx="0">
                  <c:v>543282847</c:v>
                </c:pt>
                <c:pt idx="1">
                  <c:v>744500827.84000003</c:v>
                </c:pt>
                <c:pt idx="2">
                  <c:v>958951736.69000053</c:v>
                </c:pt>
                <c:pt idx="3">
                  <c:v>1066462279.6799997</c:v>
                </c:pt>
                <c:pt idx="4">
                  <c:v>565809819.28000045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33-4737-9F1C-31E0129E6F48}"/>
            </c:ext>
          </c:extLst>
        </c:ser>
        <c:ser>
          <c:idx val="2"/>
          <c:order val="2"/>
          <c:tx>
            <c:strRef>
              <c:f>'Trésorerie 20-24'!$C$9</c:f>
              <c:strCache>
                <c:ptCount val="1"/>
                <c:pt idx="0">
                  <c:v>NIVEAU FINAL TRESORERIE CEREMA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20-24'!$D$9:$H$9</c:f>
              <c:numCache>
                <c:formatCode>#,##0.00,,</c:formatCode>
                <c:ptCount val="5"/>
                <c:pt idx="0">
                  <c:v>29900432.34</c:v>
                </c:pt>
                <c:pt idx="1">
                  <c:v>55016174.469999902</c:v>
                </c:pt>
                <c:pt idx="2">
                  <c:v>139530414</c:v>
                </c:pt>
                <c:pt idx="3">
                  <c:v>136625623</c:v>
                </c:pt>
                <c:pt idx="4">
                  <c:v>112764874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33-4737-9F1C-31E0129E6F48}"/>
            </c:ext>
          </c:extLst>
        </c:ser>
        <c:ser>
          <c:idx val="3"/>
          <c:order val="3"/>
          <c:tx>
            <c:strRef>
              <c:f>'Trésorerie 20-24'!$C$10</c:f>
              <c:strCache>
                <c:ptCount val="1"/>
                <c:pt idx="0">
                  <c:v>NIVEAU FINAL TRESORERIE ENTPE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20-24'!$D$10:$H$10</c:f>
              <c:numCache>
                <c:formatCode>#,##0.00,,</c:formatCode>
                <c:ptCount val="5"/>
                <c:pt idx="0">
                  <c:v>4042640</c:v>
                </c:pt>
                <c:pt idx="1">
                  <c:v>11068128.689999998</c:v>
                </c:pt>
                <c:pt idx="2">
                  <c:v>10220388.859999999</c:v>
                </c:pt>
                <c:pt idx="3">
                  <c:v>9760866.3899999969</c:v>
                </c:pt>
                <c:pt idx="4">
                  <c:v>11822108.709999999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33-4737-9F1C-31E0129E6F48}"/>
            </c:ext>
          </c:extLst>
        </c:ser>
        <c:ser>
          <c:idx val="4"/>
          <c:order val="4"/>
          <c:tx>
            <c:strRef>
              <c:f>'Trésorerie 20-24'!$C$11</c:f>
              <c:strCache>
                <c:ptCount val="1"/>
                <c:pt idx="0">
                  <c:v>NIVEAU FINAL TRESORERIE METEO 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20-24'!$D$11:$H$11</c:f>
              <c:numCache>
                <c:formatCode>#,##0.00,,</c:formatCode>
                <c:ptCount val="5"/>
                <c:pt idx="0">
                  <c:v>64974852.359999999</c:v>
                </c:pt>
                <c:pt idx="1">
                  <c:v>81340111.039999992</c:v>
                </c:pt>
                <c:pt idx="2">
                  <c:v>80888253.290000007</c:v>
                </c:pt>
                <c:pt idx="3">
                  <c:v>32086129</c:v>
                </c:pt>
                <c:pt idx="4">
                  <c:v>35559025.120000102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33-4737-9F1C-31E0129E6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1518992"/>
        <c:axId val="1101516080"/>
      </c:lineChart>
      <c:catAx>
        <c:axId val="11015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1516080"/>
        <c:crosses val="autoZero"/>
        <c:auto val="1"/>
        <c:lblAlgn val="ctr"/>
        <c:lblOffset val="100"/>
        <c:noMultiLvlLbl val="0"/>
      </c:catAx>
      <c:valAx>
        <c:axId val="110151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,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151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4459106703626E-2"/>
          <c:y val="0.86192233945279095"/>
          <c:w val="0.84424684234653879"/>
          <c:h val="0.138077660547209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latin typeface="Times New Roman" panose="02020603050405020304" pitchFamily="18" charset="0"/>
                <a:cs typeface="Times New Roman" panose="02020603050405020304" pitchFamily="18" charset="0"/>
              </a:rPr>
              <a:t>Niveau final de trésorerie des opérateurs questionnés 2020-2024 (hors ADEME et ANAH en M€)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7716535433070883E-2"/>
          <c:y val="0.11075773240600033"/>
          <c:w val="0.89924352976660316"/>
          <c:h val="0.7057454502361088"/>
        </c:manualLayout>
      </c:layout>
      <c:lineChart>
        <c:grouping val="standard"/>
        <c:varyColors val="0"/>
        <c:ser>
          <c:idx val="2"/>
          <c:order val="2"/>
          <c:tx>
            <c:strRef>
              <c:f>'Trésorerie 20-24'!$C$9</c:f>
              <c:strCache>
                <c:ptCount val="1"/>
                <c:pt idx="0">
                  <c:v>NIVEAU FINAL TRESORERIE CEREMA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20-24'!$D$9:$H$9</c:f>
              <c:numCache>
                <c:formatCode>#,##0.00,,</c:formatCode>
                <c:ptCount val="5"/>
                <c:pt idx="0">
                  <c:v>29900432.34</c:v>
                </c:pt>
                <c:pt idx="1">
                  <c:v>55016174.469999902</c:v>
                </c:pt>
                <c:pt idx="2">
                  <c:v>139530414</c:v>
                </c:pt>
                <c:pt idx="3">
                  <c:v>136625623</c:v>
                </c:pt>
                <c:pt idx="4">
                  <c:v>112764874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B6-4C2B-8386-809CAA94AEF7}"/>
            </c:ext>
          </c:extLst>
        </c:ser>
        <c:ser>
          <c:idx val="3"/>
          <c:order val="3"/>
          <c:tx>
            <c:strRef>
              <c:f>'Trésorerie 20-24'!$C$10</c:f>
              <c:strCache>
                <c:ptCount val="1"/>
                <c:pt idx="0">
                  <c:v>NIVEAU FINAL TRESORERIE ENTPE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20-24'!$D$10:$H$10</c:f>
              <c:numCache>
                <c:formatCode>#,##0.00,,</c:formatCode>
                <c:ptCount val="5"/>
                <c:pt idx="0">
                  <c:v>4042640</c:v>
                </c:pt>
                <c:pt idx="1">
                  <c:v>11068128.689999998</c:v>
                </c:pt>
                <c:pt idx="2">
                  <c:v>10220388.859999999</c:v>
                </c:pt>
                <c:pt idx="3">
                  <c:v>9760866.3899999969</c:v>
                </c:pt>
                <c:pt idx="4">
                  <c:v>11822108.709999999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B6-4C2B-8386-809CAA94AEF7}"/>
            </c:ext>
          </c:extLst>
        </c:ser>
        <c:ser>
          <c:idx val="4"/>
          <c:order val="4"/>
          <c:tx>
            <c:strRef>
              <c:f>'Trésorerie 20-24'!$C$11</c:f>
              <c:strCache>
                <c:ptCount val="1"/>
                <c:pt idx="0">
                  <c:v>NIVEAU FINAL TRESORERIE METEO 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'Trésorerie 20-24'!$D$6:$H$6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'Trésorerie 20-24'!$D$11:$H$11</c:f>
              <c:numCache>
                <c:formatCode>#,##0.00,,</c:formatCode>
                <c:ptCount val="5"/>
                <c:pt idx="0">
                  <c:v>64974852.359999999</c:v>
                </c:pt>
                <c:pt idx="1">
                  <c:v>81340111.039999992</c:v>
                </c:pt>
                <c:pt idx="2">
                  <c:v>80888253.290000007</c:v>
                </c:pt>
                <c:pt idx="3">
                  <c:v>32086129</c:v>
                </c:pt>
                <c:pt idx="4">
                  <c:v>35559025.120000102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B6-4C2B-8386-809CAA94A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1518992"/>
        <c:axId val="110151608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'Trésorerie 20-24'!$C$7</c15:sqref>
                        </c15:formulaRef>
                      </c:ext>
                    </c:extLst>
                    <c:strCache>
                      <c:ptCount val="1"/>
                      <c:pt idx="0">
                        <c:v>NIVEAU FINAL TRESORERIE ADEME 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'Trésorerie 20-24'!$D$6:$H$6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'Trésorerie 20-24'!$D$7:$H$7</c15:sqref>
                        </c15:formulaRef>
                      </c:ext>
                    </c:extLst>
                    <c:numCache>
                      <c:formatCode>#,##0.00,,</c:formatCode>
                      <c:ptCount val="5"/>
                      <c:pt idx="0">
                        <c:v>1687942975.8599648</c:v>
                      </c:pt>
                      <c:pt idx="1">
                        <c:v>1958687408.7000008</c:v>
                      </c:pt>
                      <c:pt idx="2">
                        <c:v>2249038269</c:v>
                      </c:pt>
                      <c:pt idx="3">
                        <c:v>2409130069.7400012</c:v>
                      </c:pt>
                      <c:pt idx="4">
                        <c:v>2821605821.5771666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07B6-4C2B-8386-809CAA94AEF7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'Trésorerie 20-24'!$C$8</c15:sqref>
                        </c15:formulaRef>
                      </c:ext>
                    </c:extLst>
                    <c:strCache>
                      <c:ptCount val="1"/>
                      <c:pt idx="0">
                        <c:v>NIVEAU FINAL TRESORERIE  ANAH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'Trésorerie 20-24'!$D$6:$H$6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'Trésorerie 20-24'!$D$8:$H$8</c15:sqref>
                        </c15:formulaRef>
                      </c:ext>
                    </c:extLst>
                    <c:numCache>
                      <c:formatCode>#,##0.00,,</c:formatCode>
                      <c:ptCount val="5"/>
                      <c:pt idx="0">
                        <c:v>543282847</c:v>
                      </c:pt>
                      <c:pt idx="1">
                        <c:v>744500827.84000003</c:v>
                      </c:pt>
                      <c:pt idx="2">
                        <c:v>958951736.69000053</c:v>
                      </c:pt>
                      <c:pt idx="3">
                        <c:v>1066462279.6799997</c:v>
                      </c:pt>
                      <c:pt idx="4">
                        <c:v>565809819.28000045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7B6-4C2B-8386-809CAA94AEF7}"/>
                  </c:ext>
                </c:extLst>
              </c15:ser>
            </c15:filteredLineSeries>
          </c:ext>
        </c:extLst>
      </c:lineChart>
      <c:catAx>
        <c:axId val="11015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1516080"/>
        <c:crosses val="autoZero"/>
        <c:auto val="1"/>
        <c:lblAlgn val="ctr"/>
        <c:lblOffset val="100"/>
        <c:noMultiLvlLbl val="0"/>
      </c:catAx>
      <c:valAx>
        <c:axId val="110151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,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0151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03866882614106"/>
          <c:y val="0.89380578419149836"/>
          <c:w val="0.75367363657783382"/>
          <c:h val="0.106194215808501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84E94-8CD8-49D6-A72E-D71FE97B2B95}" type="doc">
      <dgm:prSet loTypeId="urn:microsoft.com/office/officeart/2005/8/layout/chevron2" loCatId="process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93C2812D-7705-4C6A-BD74-D21EBC39E466}">
      <dgm:prSet phldrT="[Texte]" custT="1"/>
      <dgm:spPr/>
      <dgm:t>
        <a:bodyPr/>
        <a:lstStyle/>
        <a:p>
          <a:r>
            <a:rPr lang="fr-FR" sz="1400" dirty="0">
              <a:latin typeface="Marianne" panose="02000000000000000000" pitchFamily="2" charset="0"/>
            </a:rPr>
            <a:t>Contraintes principales</a:t>
          </a:r>
        </a:p>
      </dgm:t>
    </dgm:pt>
    <dgm:pt modelId="{E21FC4B1-9D4F-4510-9937-376811041E80}" type="parTrans" cxnId="{C22FC695-304B-4FBA-A81F-45451371D49C}">
      <dgm:prSet/>
      <dgm:spPr/>
      <dgm:t>
        <a:bodyPr/>
        <a:lstStyle/>
        <a:p>
          <a:endParaRPr lang="fr-FR"/>
        </a:p>
      </dgm:t>
    </dgm:pt>
    <dgm:pt modelId="{077C44EB-2A3A-4944-938D-AE78A6FAE82A}" type="sibTrans" cxnId="{C22FC695-304B-4FBA-A81F-45451371D49C}">
      <dgm:prSet/>
      <dgm:spPr/>
      <dgm:t>
        <a:bodyPr/>
        <a:lstStyle/>
        <a:p>
          <a:endParaRPr lang="fr-FR"/>
        </a:p>
      </dgm:t>
    </dgm:pt>
    <dgm:pt modelId="{44FF30B4-34D3-480A-8CA7-3EA2A9C11256}">
      <dgm:prSet phldrT="[Texte]" custT="1"/>
      <dgm:spPr/>
      <dgm:t>
        <a:bodyPr/>
        <a:lstStyle/>
        <a:p>
          <a:r>
            <a:rPr lang="fr-FR" sz="1200" dirty="0">
              <a:latin typeface="Marianne" panose="02000000000000000000" pitchFamily="2" charset="0"/>
            </a:rPr>
            <a:t>Gestion de </a:t>
          </a:r>
          <a:r>
            <a:rPr lang="fr-FR" sz="1200" b="1" dirty="0">
              <a:latin typeface="Marianne" panose="02000000000000000000" pitchFamily="2" charset="0"/>
            </a:rPr>
            <a:t>multiples trésoreries distinctes </a:t>
          </a:r>
          <a:r>
            <a:rPr lang="fr-FR" sz="1200" dirty="0">
              <a:latin typeface="Marianne" panose="02000000000000000000" pitchFamily="2" charset="0"/>
            </a:rPr>
            <a:t>(compte propre, opérations fléchées, compte de tiers le cas échéant), avec des types de </a:t>
          </a:r>
          <a:r>
            <a:rPr lang="fr-FR" sz="1200" b="1" dirty="0">
              <a:latin typeface="Marianne" panose="02000000000000000000" pitchFamily="2" charset="0"/>
            </a:rPr>
            <a:t>recettes spécifiques</a:t>
          </a:r>
          <a:r>
            <a:rPr lang="fr-FR" sz="1200" dirty="0">
              <a:latin typeface="Marianne" panose="02000000000000000000" pitchFamily="2" charset="0"/>
            </a:rPr>
            <a:t> (taxes affectées, CEE, SCSP, RP sur guichets compétitifs) dont la </a:t>
          </a:r>
          <a:r>
            <a:rPr lang="fr-FR" sz="1200" b="1" dirty="0">
              <a:latin typeface="Marianne" panose="02000000000000000000" pitchFamily="2" charset="0"/>
            </a:rPr>
            <a:t>prévisibilité</a:t>
          </a:r>
          <a:r>
            <a:rPr lang="fr-FR" sz="1200" dirty="0">
              <a:latin typeface="Marianne" panose="02000000000000000000" pitchFamily="2" charset="0"/>
            </a:rPr>
            <a:t> est différente</a:t>
          </a:r>
        </a:p>
      </dgm:t>
    </dgm:pt>
    <dgm:pt modelId="{418E0C5D-79BE-4881-9BA2-184FE38E3BA5}" type="parTrans" cxnId="{E8748847-B39A-482F-ACA2-72752915ABCC}">
      <dgm:prSet/>
      <dgm:spPr/>
      <dgm:t>
        <a:bodyPr/>
        <a:lstStyle/>
        <a:p>
          <a:endParaRPr lang="fr-FR"/>
        </a:p>
      </dgm:t>
    </dgm:pt>
    <dgm:pt modelId="{89E25404-A1B7-41A5-9E05-C0401F2A440E}" type="sibTrans" cxnId="{E8748847-B39A-482F-ACA2-72752915ABCC}">
      <dgm:prSet/>
      <dgm:spPr/>
      <dgm:t>
        <a:bodyPr/>
        <a:lstStyle/>
        <a:p>
          <a:endParaRPr lang="fr-FR"/>
        </a:p>
      </dgm:t>
    </dgm:pt>
    <dgm:pt modelId="{A8130432-A527-456F-BEF3-E5683693765F}">
      <dgm:prSet phldrT="[Texte]" custT="1"/>
      <dgm:spPr/>
      <dgm:t>
        <a:bodyPr/>
        <a:lstStyle/>
        <a:p>
          <a:r>
            <a:rPr lang="fr-FR" sz="1400" dirty="0">
              <a:latin typeface="Marianne" panose="02000000000000000000" pitchFamily="2" charset="0"/>
            </a:rPr>
            <a:t>Objectifs </a:t>
          </a:r>
        </a:p>
        <a:p>
          <a:r>
            <a:rPr lang="fr-FR" sz="1400" dirty="0">
              <a:latin typeface="Marianne" panose="02000000000000000000" pitchFamily="2" charset="0"/>
            </a:rPr>
            <a:t>associés</a:t>
          </a:r>
        </a:p>
      </dgm:t>
    </dgm:pt>
    <dgm:pt modelId="{E223B359-F64C-4811-B4EE-C6933D25EF62}" type="parTrans" cxnId="{C7917F54-D1DC-40DD-9FFC-154B739A4FBB}">
      <dgm:prSet/>
      <dgm:spPr/>
      <dgm:t>
        <a:bodyPr/>
        <a:lstStyle/>
        <a:p>
          <a:endParaRPr lang="fr-FR"/>
        </a:p>
      </dgm:t>
    </dgm:pt>
    <dgm:pt modelId="{ABB61141-2FE4-459B-83C8-A8244C6F537B}" type="sibTrans" cxnId="{C7917F54-D1DC-40DD-9FFC-154B739A4FBB}">
      <dgm:prSet/>
      <dgm:spPr/>
      <dgm:t>
        <a:bodyPr/>
        <a:lstStyle/>
        <a:p>
          <a:endParaRPr lang="fr-FR"/>
        </a:p>
      </dgm:t>
    </dgm:pt>
    <dgm:pt modelId="{44229035-0003-4EF2-8C14-D0492D3220A5}">
      <dgm:prSet phldrT="[Texte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sz="1400" dirty="0">
              <a:latin typeface="Marianne" panose="02000000000000000000" pitchFamily="50" charset="0"/>
            </a:rPr>
            <a:t>Affiner et fiabiliser la </a:t>
          </a:r>
          <a:r>
            <a:rPr lang="fr-FR" sz="1400" b="1" dirty="0">
              <a:latin typeface="Marianne" panose="02000000000000000000" pitchFamily="50" charset="0"/>
            </a:rPr>
            <a:t>connaissance des échéanciers et besoins de décaissements</a:t>
          </a:r>
          <a:endParaRPr lang="fr-FR" sz="1400" b="1" dirty="0"/>
        </a:p>
      </dgm:t>
    </dgm:pt>
    <dgm:pt modelId="{4DD9EB33-0DED-41A5-879B-C4F92C846CBB}" type="parTrans" cxnId="{B28D0A95-BE61-450E-A585-543633DB3138}">
      <dgm:prSet/>
      <dgm:spPr/>
      <dgm:t>
        <a:bodyPr/>
        <a:lstStyle/>
        <a:p>
          <a:endParaRPr lang="fr-FR"/>
        </a:p>
      </dgm:t>
    </dgm:pt>
    <dgm:pt modelId="{053FC0F5-D16F-46CD-9CD4-3FFA37539EDA}" type="sibTrans" cxnId="{B28D0A95-BE61-450E-A585-543633DB3138}">
      <dgm:prSet/>
      <dgm:spPr/>
      <dgm:t>
        <a:bodyPr/>
        <a:lstStyle/>
        <a:p>
          <a:endParaRPr lang="fr-FR"/>
        </a:p>
      </dgm:t>
    </dgm:pt>
    <dgm:pt modelId="{FE1E6163-5C87-4965-BCB1-A0D5F789AE1F}">
      <dgm:prSet phldrT="[Texte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sz="1400" dirty="0">
              <a:latin typeface="Marianne" panose="02000000000000000000" pitchFamily="50" charset="0"/>
            </a:rPr>
            <a:t>Suivre finement les différentes </a:t>
          </a:r>
          <a:r>
            <a:rPr lang="fr-FR" sz="1400" b="1" dirty="0">
              <a:latin typeface="Marianne" panose="02000000000000000000" pitchFamily="50" charset="0"/>
            </a:rPr>
            <a:t>composantes de la trésorerie </a:t>
          </a:r>
          <a:r>
            <a:rPr lang="fr-FR" sz="1400" dirty="0">
              <a:latin typeface="Marianne" panose="02000000000000000000" pitchFamily="50" charset="0"/>
            </a:rPr>
            <a:t>et s’assurer que la </a:t>
          </a:r>
          <a:r>
            <a:rPr lang="fr-FR" sz="1400" b="1" dirty="0">
              <a:latin typeface="Marianne" panose="02000000000000000000" pitchFamily="50" charset="0"/>
            </a:rPr>
            <a:t>trésorerie propre permet bien de couvrir les engagements liés au cœur d’activité </a:t>
          </a:r>
          <a:r>
            <a:rPr lang="fr-FR" sz="1400" dirty="0">
              <a:latin typeface="Marianne" panose="02000000000000000000" pitchFamily="50" charset="0"/>
            </a:rPr>
            <a:t>de l’organisme</a:t>
          </a:r>
          <a:endParaRPr lang="fr-FR" sz="1400" dirty="0"/>
        </a:p>
      </dgm:t>
    </dgm:pt>
    <dgm:pt modelId="{A51886D9-BAD2-4D78-A081-DF36D5BB8E0D}" type="parTrans" cxnId="{018BFB1D-7A00-486F-8080-E3BD5355BDCE}">
      <dgm:prSet/>
      <dgm:spPr/>
      <dgm:t>
        <a:bodyPr/>
        <a:lstStyle/>
        <a:p>
          <a:endParaRPr lang="fr-FR"/>
        </a:p>
      </dgm:t>
    </dgm:pt>
    <dgm:pt modelId="{802F1386-5855-463C-9DA3-3D161118E930}" type="sibTrans" cxnId="{018BFB1D-7A00-486F-8080-E3BD5355BDCE}">
      <dgm:prSet/>
      <dgm:spPr/>
      <dgm:t>
        <a:bodyPr/>
        <a:lstStyle/>
        <a:p>
          <a:endParaRPr lang="fr-FR"/>
        </a:p>
      </dgm:t>
    </dgm:pt>
    <dgm:pt modelId="{617404BC-D936-4548-A07D-A7F9351EDC9D}">
      <dgm:prSet phldrT="[Texte]" custT="1"/>
      <dgm:spPr/>
      <dgm:t>
        <a:bodyPr/>
        <a:lstStyle/>
        <a:p>
          <a:r>
            <a:rPr lang="fr-FR" sz="1200" dirty="0">
              <a:latin typeface="Marianne" panose="02000000000000000000" pitchFamily="2" charset="0"/>
            </a:rPr>
            <a:t>Outils et </a:t>
          </a:r>
        </a:p>
        <a:p>
          <a:r>
            <a:rPr lang="fr-FR" sz="1200" dirty="0">
              <a:latin typeface="Marianne" panose="02000000000000000000" pitchFamily="2" charset="0"/>
            </a:rPr>
            <a:t>méthodes </a:t>
          </a:r>
        </a:p>
        <a:p>
          <a:r>
            <a:rPr lang="fr-FR" sz="1200" dirty="0">
              <a:latin typeface="Marianne" panose="02000000000000000000" pitchFamily="2" charset="0"/>
            </a:rPr>
            <a:t>de suivi</a:t>
          </a:r>
          <a:endParaRPr lang="fr-FR" sz="1000" dirty="0">
            <a:latin typeface="Marianne" panose="02000000000000000000" pitchFamily="2" charset="0"/>
          </a:endParaRPr>
        </a:p>
      </dgm:t>
    </dgm:pt>
    <dgm:pt modelId="{77F2887D-CBBE-4664-9A3F-0C0DE2149EF5}" type="parTrans" cxnId="{2B2CD869-F029-47CE-A75B-EA0C7FA71432}">
      <dgm:prSet/>
      <dgm:spPr/>
      <dgm:t>
        <a:bodyPr/>
        <a:lstStyle/>
        <a:p>
          <a:endParaRPr lang="fr-FR"/>
        </a:p>
      </dgm:t>
    </dgm:pt>
    <dgm:pt modelId="{DC53A844-CA91-4E36-BCAF-BCFB9CF1A4BB}" type="sibTrans" cxnId="{2B2CD869-F029-47CE-A75B-EA0C7FA71432}">
      <dgm:prSet/>
      <dgm:spPr/>
      <dgm:t>
        <a:bodyPr/>
        <a:lstStyle/>
        <a:p>
          <a:endParaRPr lang="fr-FR"/>
        </a:p>
      </dgm:t>
    </dgm:pt>
    <dgm:pt modelId="{AF372A0D-C994-4ED9-A4A0-B71C3F795906}">
      <dgm:prSet phldrT="[Texte]" custT="1"/>
      <dgm:spPr/>
      <dgm:t>
        <a:bodyPr/>
        <a:lstStyle/>
        <a:p>
          <a:r>
            <a:rPr lang="fr-FR" sz="1400" dirty="0">
              <a:latin typeface="Marianne" panose="02000000000000000000" pitchFamily="2" charset="0"/>
            </a:rPr>
            <a:t>Les </a:t>
          </a:r>
          <a:r>
            <a:rPr lang="fr-FR" sz="1400" b="1" dirty="0">
              <a:latin typeface="Marianne" panose="02000000000000000000" pitchFamily="2" charset="0"/>
            </a:rPr>
            <a:t>systèmes d’information </a:t>
          </a:r>
          <a:r>
            <a:rPr lang="fr-FR" sz="1400" dirty="0">
              <a:latin typeface="Marianne" panose="02000000000000000000" pitchFamily="2" charset="0"/>
            </a:rPr>
            <a:t>: SIF, SI décisionnel, SI métiers (suivi opérations et projets)</a:t>
          </a:r>
        </a:p>
      </dgm:t>
    </dgm:pt>
    <dgm:pt modelId="{C67AF47B-FC4F-4637-B6F3-75406A3AC0B0}" type="parTrans" cxnId="{2AB1387A-F59E-4B99-8FCE-6C4FE1343D25}">
      <dgm:prSet/>
      <dgm:spPr/>
      <dgm:t>
        <a:bodyPr/>
        <a:lstStyle/>
        <a:p>
          <a:endParaRPr lang="fr-FR"/>
        </a:p>
      </dgm:t>
    </dgm:pt>
    <dgm:pt modelId="{694F3932-0F4E-49AE-946E-46547B220B3A}" type="sibTrans" cxnId="{2AB1387A-F59E-4B99-8FCE-6C4FE1343D25}">
      <dgm:prSet/>
      <dgm:spPr/>
      <dgm:t>
        <a:bodyPr/>
        <a:lstStyle/>
        <a:p>
          <a:endParaRPr lang="fr-FR"/>
        </a:p>
      </dgm:t>
    </dgm:pt>
    <dgm:pt modelId="{6E85B1F7-F6D2-4BDA-B2A2-6B85D2BE5814}">
      <dgm:prSet phldrT="[Texte]" custT="1"/>
      <dgm:spPr/>
      <dgm:t>
        <a:bodyPr/>
        <a:lstStyle/>
        <a:p>
          <a:r>
            <a:rPr lang="fr-FR" sz="1400" b="1" dirty="0">
              <a:latin typeface="Marianne" panose="02000000000000000000" pitchFamily="2" charset="0"/>
            </a:rPr>
            <a:t>Indicateurs et tableaux de bord </a:t>
          </a:r>
          <a:r>
            <a:rPr lang="fr-FR" sz="1400" dirty="0">
              <a:latin typeface="Marianne" panose="02000000000000000000" pitchFamily="2" charset="0"/>
            </a:rPr>
            <a:t>(</a:t>
          </a:r>
          <a:r>
            <a:rPr lang="fr-FR" sz="1400" dirty="0" err="1">
              <a:latin typeface="Marianne" panose="02000000000000000000" pitchFamily="2" charset="0"/>
            </a:rPr>
            <a:t>RàP</a:t>
          </a:r>
          <a:r>
            <a:rPr lang="fr-FR" sz="1400" dirty="0">
              <a:latin typeface="Marianne" panose="02000000000000000000" pitchFamily="2" charset="0"/>
            </a:rPr>
            <a:t>, trésorerie, encaissements et décaissements, outils de calcul de projection, tableaux de la liasse budgétaire)</a:t>
          </a:r>
        </a:p>
      </dgm:t>
    </dgm:pt>
    <dgm:pt modelId="{57F9D215-D086-4C59-B14F-F14D9D62FA68}" type="parTrans" cxnId="{87825F26-F1C9-4013-AD56-D089B7CA4533}">
      <dgm:prSet/>
      <dgm:spPr/>
      <dgm:t>
        <a:bodyPr/>
        <a:lstStyle/>
        <a:p>
          <a:endParaRPr lang="fr-FR"/>
        </a:p>
      </dgm:t>
    </dgm:pt>
    <dgm:pt modelId="{408EDA34-78E1-4B39-B12D-8462F6724CAC}" type="sibTrans" cxnId="{87825F26-F1C9-4013-AD56-D089B7CA4533}">
      <dgm:prSet/>
      <dgm:spPr/>
      <dgm:t>
        <a:bodyPr/>
        <a:lstStyle/>
        <a:p>
          <a:endParaRPr lang="fr-FR"/>
        </a:p>
      </dgm:t>
    </dgm:pt>
    <dgm:pt modelId="{128E3040-109B-46BF-A107-276DCE855B17}">
      <dgm:prSet custT="1"/>
      <dgm:spPr/>
      <dgm:t>
        <a:bodyPr/>
        <a:lstStyle/>
        <a:p>
          <a:r>
            <a:rPr lang="fr-FR" sz="1200" dirty="0">
              <a:latin typeface="Marianne" panose="02000000000000000000" pitchFamily="2" charset="0"/>
            </a:rPr>
            <a:t>Parfois </a:t>
          </a:r>
          <a:r>
            <a:rPr lang="fr-FR" sz="1200" b="1" dirty="0">
              <a:latin typeface="Marianne" panose="02000000000000000000" pitchFamily="2" charset="0"/>
            </a:rPr>
            <a:t>décalage temporel entre engagements et décaissements</a:t>
          </a:r>
          <a:r>
            <a:rPr lang="fr-FR" sz="1200" dirty="0">
              <a:latin typeface="Marianne" panose="02000000000000000000" pitchFamily="2" charset="0"/>
            </a:rPr>
            <a:t> sur opérations pluriannuelles de soutien à des projets d’investissement</a:t>
          </a:r>
        </a:p>
      </dgm:t>
    </dgm:pt>
    <dgm:pt modelId="{2AA923FD-A69C-4047-A5C2-6FDBE6631001}" type="parTrans" cxnId="{7676E713-2141-4613-B162-7EDEC05E9CD5}">
      <dgm:prSet/>
      <dgm:spPr/>
      <dgm:t>
        <a:bodyPr/>
        <a:lstStyle/>
        <a:p>
          <a:endParaRPr lang="fr-FR"/>
        </a:p>
      </dgm:t>
    </dgm:pt>
    <dgm:pt modelId="{084ADC2E-C62A-4B6D-96A1-4A5B133712D9}" type="sibTrans" cxnId="{7676E713-2141-4613-B162-7EDEC05E9CD5}">
      <dgm:prSet/>
      <dgm:spPr/>
      <dgm:t>
        <a:bodyPr/>
        <a:lstStyle/>
        <a:p>
          <a:endParaRPr lang="fr-FR"/>
        </a:p>
      </dgm:t>
    </dgm:pt>
    <dgm:pt modelId="{BE59F226-DD54-4B76-ABE9-1A6485E6B2D8}">
      <dgm:prSet phldrT="[Texte]" custT="1"/>
      <dgm:spPr/>
      <dgm:t>
        <a:bodyPr/>
        <a:lstStyle/>
        <a:p>
          <a:r>
            <a:rPr lang="fr-FR" sz="1200" dirty="0">
              <a:latin typeface="Marianne" panose="02000000000000000000" pitchFamily="2" charset="0"/>
            </a:rPr>
            <a:t>En conséquence, </a:t>
          </a:r>
          <a:r>
            <a:rPr lang="fr-FR" sz="1200" b="1" dirty="0">
              <a:latin typeface="Marianne" panose="02000000000000000000" pitchFamily="2" charset="0"/>
            </a:rPr>
            <a:t>l’accumulation de restes à payer importants </a:t>
          </a:r>
          <a:r>
            <a:rPr lang="fr-FR" sz="1200" dirty="0">
              <a:latin typeface="Marianne" panose="02000000000000000000" pitchFamily="2" charset="0"/>
            </a:rPr>
            <a:t>avec des incertitudes dans les échéanciers de paiements, inhérentes à la nature des projets financés</a:t>
          </a:r>
        </a:p>
      </dgm:t>
    </dgm:pt>
    <dgm:pt modelId="{B6A3F348-AD45-41AB-9F28-9169F1DAC579}" type="parTrans" cxnId="{9E5F952E-3020-489F-8E02-3521BBCB0E8E}">
      <dgm:prSet/>
      <dgm:spPr/>
      <dgm:t>
        <a:bodyPr/>
        <a:lstStyle/>
        <a:p>
          <a:endParaRPr lang="fr-FR"/>
        </a:p>
      </dgm:t>
    </dgm:pt>
    <dgm:pt modelId="{C5FE066B-BC46-419A-BA08-7B2EEE976D97}" type="sibTrans" cxnId="{9E5F952E-3020-489F-8E02-3521BBCB0E8E}">
      <dgm:prSet/>
      <dgm:spPr/>
      <dgm:t>
        <a:bodyPr/>
        <a:lstStyle/>
        <a:p>
          <a:endParaRPr lang="fr-FR"/>
        </a:p>
      </dgm:t>
    </dgm:pt>
    <dgm:pt modelId="{14AE2131-007D-41A1-9B33-D91D9FE1EBD5}">
      <dgm:prSet phldrT="[Texte]" custT="1"/>
      <dgm:spPr/>
      <dgm:t>
        <a:bodyPr/>
        <a:lstStyle/>
        <a:p>
          <a:r>
            <a:rPr lang="fr-FR" sz="1200" dirty="0">
              <a:latin typeface="Marianne" panose="02000000000000000000" pitchFamily="2" charset="0"/>
            </a:rPr>
            <a:t>Une </a:t>
          </a:r>
          <a:r>
            <a:rPr lang="fr-FR" sz="1200" b="1" dirty="0">
              <a:latin typeface="Marianne" panose="02000000000000000000" pitchFamily="2" charset="0"/>
            </a:rPr>
            <a:t>tension de plus en plus souvent observée en matière de trésorerie propre</a:t>
          </a:r>
          <a:r>
            <a:rPr lang="fr-FR" sz="1200" dirty="0">
              <a:latin typeface="Marianne" panose="02000000000000000000" pitchFamily="2" charset="0"/>
            </a:rPr>
            <a:t>, qui peut être masquée par une apparente abondance de crédits fléchés ou gérés en compte de tiers</a:t>
          </a:r>
        </a:p>
      </dgm:t>
    </dgm:pt>
    <dgm:pt modelId="{BE1B8B5C-52BF-4AAD-8EDC-5BF6C2EDBAD3}" type="parTrans" cxnId="{B0017037-D40B-4E7B-8BB5-77AFE0415944}">
      <dgm:prSet/>
      <dgm:spPr/>
      <dgm:t>
        <a:bodyPr/>
        <a:lstStyle/>
        <a:p>
          <a:endParaRPr lang="fr-FR"/>
        </a:p>
      </dgm:t>
    </dgm:pt>
    <dgm:pt modelId="{07BD1672-D98A-4380-8D4E-843B2A5DA0FE}" type="sibTrans" cxnId="{B0017037-D40B-4E7B-8BB5-77AFE0415944}">
      <dgm:prSet/>
      <dgm:spPr/>
      <dgm:t>
        <a:bodyPr/>
        <a:lstStyle/>
        <a:p>
          <a:endParaRPr lang="fr-FR"/>
        </a:p>
      </dgm:t>
    </dgm:pt>
    <dgm:pt modelId="{09067230-C669-47B2-931D-504CD430A2A4}">
      <dgm:prSet phldrT="[Texte]" custT="1"/>
      <dgm:spPr/>
      <dgm:t>
        <a:bodyPr/>
        <a:lstStyle/>
        <a:p>
          <a:r>
            <a:rPr lang="fr-FR" sz="1400" b="1" dirty="0">
              <a:latin typeface="Marianne" panose="02000000000000000000" pitchFamily="2" charset="0"/>
            </a:rPr>
            <a:t>Suivi infra-annuel (mensuel) avec rôle clé des DAF </a:t>
          </a:r>
          <a:r>
            <a:rPr lang="fr-FR" sz="1400" b="0" dirty="0">
              <a:latin typeface="Marianne" panose="02000000000000000000" pitchFamily="2" charset="0"/>
            </a:rPr>
            <a:t>(service comptable articulé au service de pilotage budgétaire)</a:t>
          </a:r>
          <a:r>
            <a:rPr lang="fr-FR" sz="1400" b="1" dirty="0">
              <a:latin typeface="Marianne" panose="02000000000000000000" pitchFamily="2" charset="0"/>
            </a:rPr>
            <a:t> </a:t>
          </a:r>
          <a:r>
            <a:rPr lang="fr-FR" sz="1400" dirty="0">
              <a:latin typeface="Marianne" panose="02000000000000000000" pitchFamily="2" charset="0"/>
            </a:rPr>
            <a:t>en </a:t>
          </a:r>
          <a:r>
            <a:rPr lang="fr-FR" sz="1400" b="1" dirty="0">
              <a:latin typeface="Marianne" panose="02000000000000000000" pitchFamily="2" charset="0"/>
            </a:rPr>
            <a:t>liaison interne </a:t>
          </a:r>
          <a:r>
            <a:rPr lang="fr-FR" sz="1400" dirty="0">
              <a:latin typeface="Marianne" panose="02000000000000000000" pitchFamily="2" charset="0"/>
            </a:rPr>
            <a:t>avec les services métiers pour suivre l’exécution des projets et opérations</a:t>
          </a:r>
        </a:p>
      </dgm:t>
    </dgm:pt>
    <dgm:pt modelId="{774EC1B0-5C9D-4E26-AF18-4E649F9C8BFD}" type="parTrans" cxnId="{027B80E9-7910-439D-A815-D866AE001149}">
      <dgm:prSet/>
      <dgm:spPr/>
      <dgm:t>
        <a:bodyPr/>
        <a:lstStyle/>
        <a:p>
          <a:endParaRPr lang="fr-FR"/>
        </a:p>
      </dgm:t>
    </dgm:pt>
    <dgm:pt modelId="{C025041C-E7F6-4725-9D15-6380945D8B7B}" type="sibTrans" cxnId="{027B80E9-7910-439D-A815-D866AE001149}">
      <dgm:prSet/>
      <dgm:spPr/>
      <dgm:t>
        <a:bodyPr/>
        <a:lstStyle/>
        <a:p>
          <a:endParaRPr lang="fr-FR"/>
        </a:p>
      </dgm:t>
    </dgm:pt>
    <dgm:pt modelId="{F1DC06B4-252D-4A29-9123-06A8F77E7960}">
      <dgm:prSet phldrT="[Texte]" custT="1"/>
      <dgm:spPr/>
      <dgm:t>
        <a:bodyPr/>
        <a:lstStyle/>
        <a:p>
          <a:r>
            <a:rPr lang="fr-FR" sz="1400" b="1" dirty="0">
              <a:latin typeface="Marianne" panose="02000000000000000000" pitchFamily="2" charset="0"/>
            </a:rPr>
            <a:t>Information externe </a:t>
          </a:r>
          <a:r>
            <a:rPr lang="fr-FR" sz="1400" dirty="0">
              <a:latin typeface="Marianne" panose="02000000000000000000" pitchFamily="2" charset="0"/>
            </a:rPr>
            <a:t>des administrateurs et des tutelles, notamment en cas de B/BR</a:t>
          </a:r>
        </a:p>
      </dgm:t>
    </dgm:pt>
    <dgm:pt modelId="{67D0BF31-7F8A-4680-9087-7860D1D60B2A}" type="parTrans" cxnId="{D5335AA3-19D7-4FD4-B226-996CB4047177}">
      <dgm:prSet/>
      <dgm:spPr/>
      <dgm:t>
        <a:bodyPr/>
        <a:lstStyle/>
        <a:p>
          <a:endParaRPr lang="fr-FR"/>
        </a:p>
      </dgm:t>
    </dgm:pt>
    <dgm:pt modelId="{B63DF47D-2465-4802-B25F-730F722270D6}" type="sibTrans" cxnId="{D5335AA3-19D7-4FD4-B226-996CB4047177}">
      <dgm:prSet/>
      <dgm:spPr/>
      <dgm:t>
        <a:bodyPr/>
        <a:lstStyle/>
        <a:p>
          <a:endParaRPr lang="fr-FR"/>
        </a:p>
      </dgm:t>
    </dgm:pt>
    <dgm:pt modelId="{94F7BE3D-3141-4F8E-A84D-5D83B6C7E24B}" type="pres">
      <dgm:prSet presAssocID="{1CB84E94-8CD8-49D6-A72E-D71FE97B2B95}" presName="linearFlow" presStyleCnt="0">
        <dgm:presLayoutVars>
          <dgm:dir/>
          <dgm:animLvl val="lvl"/>
          <dgm:resizeHandles val="exact"/>
        </dgm:presLayoutVars>
      </dgm:prSet>
      <dgm:spPr/>
    </dgm:pt>
    <dgm:pt modelId="{F4EBE185-E468-4759-80F4-48025B74F625}" type="pres">
      <dgm:prSet presAssocID="{93C2812D-7705-4C6A-BD74-D21EBC39E466}" presName="composite" presStyleCnt="0"/>
      <dgm:spPr/>
    </dgm:pt>
    <dgm:pt modelId="{8C8D2A58-5A2D-4A82-8BFB-9AB725798EC8}" type="pres">
      <dgm:prSet presAssocID="{93C2812D-7705-4C6A-BD74-D21EBC39E466}" presName="parentText" presStyleLbl="alignNode1" presStyleIdx="0" presStyleCnt="3" custLinFactNeighborX="-26956" custLinFactNeighborY="-2724">
        <dgm:presLayoutVars>
          <dgm:chMax val="1"/>
          <dgm:bulletEnabled val="1"/>
        </dgm:presLayoutVars>
      </dgm:prSet>
      <dgm:spPr/>
    </dgm:pt>
    <dgm:pt modelId="{0D37ABFF-060F-4F36-A9E7-854191D5EDF0}" type="pres">
      <dgm:prSet presAssocID="{93C2812D-7705-4C6A-BD74-D21EBC39E466}" presName="descendantText" presStyleLbl="alignAcc1" presStyleIdx="0" presStyleCnt="3" custScaleX="107212" custScaleY="128904" custLinFactNeighborX="5325" custLinFactNeighborY="1357">
        <dgm:presLayoutVars>
          <dgm:bulletEnabled val="1"/>
        </dgm:presLayoutVars>
      </dgm:prSet>
      <dgm:spPr/>
    </dgm:pt>
    <dgm:pt modelId="{47FBDC91-3B4A-464E-9E9B-C512385B5550}" type="pres">
      <dgm:prSet presAssocID="{077C44EB-2A3A-4944-938D-AE78A6FAE82A}" presName="sp" presStyleCnt="0"/>
      <dgm:spPr/>
    </dgm:pt>
    <dgm:pt modelId="{6A058A98-DBD6-4576-9B45-CBABE7BED487}" type="pres">
      <dgm:prSet presAssocID="{A8130432-A527-456F-BEF3-E5683693765F}" presName="composite" presStyleCnt="0"/>
      <dgm:spPr/>
    </dgm:pt>
    <dgm:pt modelId="{AFB7B277-88A1-4F5F-B669-C4B6DF7E9AAF}" type="pres">
      <dgm:prSet presAssocID="{A8130432-A527-456F-BEF3-E5683693765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8C633C1-C276-41C7-BE34-ECFF72751008}" type="pres">
      <dgm:prSet presAssocID="{A8130432-A527-456F-BEF3-E5683693765F}" presName="descendantText" presStyleLbl="alignAcc1" presStyleIdx="1" presStyleCnt="3" custScaleX="106189">
        <dgm:presLayoutVars>
          <dgm:bulletEnabled val="1"/>
        </dgm:presLayoutVars>
      </dgm:prSet>
      <dgm:spPr/>
    </dgm:pt>
    <dgm:pt modelId="{F9D3CBD3-4DBE-4D41-ADD2-CFB65F74EF99}" type="pres">
      <dgm:prSet presAssocID="{ABB61141-2FE4-459B-83C8-A8244C6F537B}" presName="sp" presStyleCnt="0"/>
      <dgm:spPr/>
    </dgm:pt>
    <dgm:pt modelId="{DDA41F97-C9C7-4934-8DA7-1EB3D0327A84}" type="pres">
      <dgm:prSet presAssocID="{617404BC-D936-4548-A07D-A7F9351EDC9D}" presName="composite" presStyleCnt="0"/>
      <dgm:spPr/>
    </dgm:pt>
    <dgm:pt modelId="{D8294E7A-14A0-41E3-919C-3784EEE3FF59}" type="pres">
      <dgm:prSet presAssocID="{617404BC-D936-4548-A07D-A7F9351EDC9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BE65FF3-9F67-47B4-B3BF-38C543844379}" type="pres">
      <dgm:prSet presAssocID="{617404BC-D936-4548-A07D-A7F9351EDC9D}" presName="descendantText" presStyleLbl="alignAcc1" presStyleIdx="2" presStyleCnt="3" custScaleX="104037" custScaleY="125404">
        <dgm:presLayoutVars>
          <dgm:bulletEnabled val="1"/>
        </dgm:presLayoutVars>
      </dgm:prSet>
      <dgm:spPr/>
    </dgm:pt>
  </dgm:ptLst>
  <dgm:cxnLst>
    <dgm:cxn modelId="{96FA1602-02D5-4C88-BE79-4A6EA9E37676}" type="presOf" srcId="{A8130432-A527-456F-BEF3-E5683693765F}" destId="{AFB7B277-88A1-4F5F-B669-C4B6DF7E9AAF}" srcOrd="0" destOrd="0" presId="urn:microsoft.com/office/officeart/2005/8/layout/chevron2"/>
    <dgm:cxn modelId="{6B56F712-F8B1-4C20-9EA5-228F112ECDBC}" type="presOf" srcId="{F1DC06B4-252D-4A29-9123-06A8F77E7960}" destId="{7BE65FF3-9F67-47B4-B3BF-38C543844379}" srcOrd="0" destOrd="3" presId="urn:microsoft.com/office/officeart/2005/8/layout/chevron2"/>
    <dgm:cxn modelId="{7676E713-2141-4613-B162-7EDEC05E9CD5}" srcId="{93C2812D-7705-4C6A-BD74-D21EBC39E466}" destId="{128E3040-109B-46BF-A107-276DCE855B17}" srcOrd="1" destOrd="0" parTransId="{2AA923FD-A69C-4047-A5C2-6FDBE6631001}" sibTransId="{084ADC2E-C62A-4B6D-96A1-4A5B133712D9}"/>
    <dgm:cxn modelId="{018BFB1D-7A00-486F-8080-E3BD5355BDCE}" srcId="{A8130432-A527-456F-BEF3-E5683693765F}" destId="{FE1E6163-5C87-4965-BCB1-A0D5F789AE1F}" srcOrd="1" destOrd="0" parTransId="{A51886D9-BAD2-4D78-A081-DF36D5BB8E0D}" sibTransId="{802F1386-5855-463C-9DA3-3D161118E930}"/>
    <dgm:cxn modelId="{87825F26-F1C9-4013-AD56-D089B7CA4533}" srcId="{617404BC-D936-4548-A07D-A7F9351EDC9D}" destId="{6E85B1F7-F6D2-4BDA-B2A2-6B85D2BE5814}" srcOrd="1" destOrd="0" parTransId="{57F9D215-D086-4C59-B14F-F14D9D62FA68}" sibTransId="{408EDA34-78E1-4B39-B12D-8462F6724CAC}"/>
    <dgm:cxn modelId="{9E5F952E-3020-489F-8E02-3521BBCB0E8E}" srcId="{93C2812D-7705-4C6A-BD74-D21EBC39E466}" destId="{BE59F226-DD54-4B76-ABE9-1A6485E6B2D8}" srcOrd="2" destOrd="0" parTransId="{B6A3F348-AD45-41AB-9F28-9169F1DAC579}" sibTransId="{C5FE066B-BC46-419A-BA08-7B2EEE976D97}"/>
    <dgm:cxn modelId="{B0017037-D40B-4E7B-8BB5-77AFE0415944}" srcId="{93C2812D-7705-4C6A-BD74-D21EBC39E466}" destId="{14AE2131-007D-41A1-9B33-D91D9FE1EBD5}" srcOrd="3" destOrd="0" parTransId="{BE1B8B5C-52BF-4AAD-8EDC-5BF6C2EDBAD3}" sibTransId="{07BD1672-D98A-4380-8D4E-843B2A5DA0FE}"/>
    <dgm:cxn modelId="{E8748847-B39A-482F-ACA2-72752915ABCC}" srcId="{93C2812D-7705-4C6A-BD74-D21EBC39E466}" destId="{44FF30B4-34D3-480A-8CA7-3EA2A9C11256}" srcOrd="0" destOrd="0" parTransId="{418E0C5D-79BE-4881-9BA2-184FE38E3BA5}" sibTransId="{89E25404-A1B7-41A5-9E05-C0401F2A440E}"/>
    <dgm:cxn modelId="{2B2CD869-F029-47CE-A75B-EA0C7FA71432}" srcId="{1CB84E94-8CD8-49D6-A72E-D71FE97B2B95}" destId="{617404BC-D936-4548-A07D-A7F9351EDC9D}" srcOrd="2" destOrd="0" parTransId="{77F2887D-CBBE-4664-9A3F-0C0DE2149EF5}" sibTransId="{DC53A844-CA91-4E36-BCAF-BCFB9CF1A4BB}"/>
    <dgm:cxn modelId="{B1909152-3941-44F1-8F60-3FB999B2A092}" type="presOf" srcId="{BE59F226-DD54-4B76-ABE9-1A6485E6B2D8}" destId="{0D37ABFF-060F-4F36-A9E7-854191D5EDF0}" srcOrd="0" destOrd="2" presId="urn:microsoft.com/office/officeart/2005/8/layout/chevron2"/>
    <dgm:cxn modelId="{C7917F54-D1DC-40DD-9FFC-154B739A4FBB}" srcId="{1CB84E94-8CD8-49D6-A72E-D71FE97B2B95}" destId="{A8130432-A527-456F-BEF3-E5683693765F}" srcOrd="1" destOrd="0" parTransId="{E223B359-F64C-4811-B4EE-C6933D25EF62}" sibTransId="{ABB61141-2FE4-459B-83C8-A8244C6F537B}"/>
    <dgm:cxn modelId="{D89A7D57-0CEF-4C10-B4A6-1080EA2F4286}" type="presOf" srcId="{14AE2131-007D-41A1-9B33-D91D9FE1EBD5}" destId="{0D37ABFF-060F-4F36-A9E7-854191D5EDF0}" srcOrd="0" destOrd="3" presId="urn:microsoft.com/office/officeart/2005/8/layout/chevron2"/>
    <dgm:cxn modelId="{BB60E257-3C89-4961-98ED-2FE879C9EF6C}" type="presOf" srcId="{44FF30B4-34D3-480A-8CA7-3EA2A9C11256}" destId="{0D37ABFF-060F-4F36-A9E7-854191D5EDF0}" srcOrd="0" destOrd="0" presId="urn:microsoft.com/office/officeart/2005/8/layout/chevron2"/>
    <dgm:cxn modelId="{2AB1387A-F59E-4B99-8FCE-6C4FE1343D25}" srcId="{617404BC-D936-4548-A07D-A7F9351EDC9D}" destId="{AF372A0D-C994-4ED9-A4A0-B71C3F795906}" srcOrd="0" destOrd="0" parTransId="{C67AF47B-FC4F-4637-B6F3-75406A3AC0B0}" sibTransId="{694F3932-0F4E-49AE-946E-46547B220B3A}"/>
    <dgm:cxn modelId="{EF9B027E-ACAA-401C-8997-EA7F9EAC55C3}" type="presOf" srcId="{44229035-0003-4EF2-8C14-D0492D3220A5}" destId="{48C633C1-C276-41C7-BE34-ECFF72751008}" srcOrd="0" destOrd="0" presId="urn:microsoft.com/office/officeart/2005/8/layout/chevron2"/>
    <dgm:cxn modelId="{0DAB7F7E-AB6E-4F50-A7F7-DC9568DDF3DC}" type="presOf" srcId="{09067230-C669-47B2-931D-504CD430A2A4}" destId="{7BE65FF3-9F67-47B4-B3BF-38C543844379}" srcOrd="0" destOrd="2" presId="urn:microsoft.com/office/officeart/2005/8/layout/chevron2"/>
    <dgm:cxn modelId="{B28D0A95-BE61-450E-A585-543633DB3138}" srcId="{A8130432-A527-456F-BEF3-E5683693765F}" destId="{44229035-0003-4EF2-8C14-D0492D3220A5}" srcOrd="0" destOrd="0" parTransId="{4DD9EB33-0DED-41A5-879B-C4F92C846CBB}" sibTransId="{053FC0F5-D16F-46CD-9CD4-3FFA37539EDA}"/>
    <dgm:cxn modelId="{F5F62295-1129-4165-8735-FC48CC7906A7}" type="presOf" srcId="{1CB84E94-8CD8-49D6-A72E-D71FE97B2B95}" destId="{94F7BE3D-3141-4F8E-A84D-5D83B6C7E24B}" srcOrd="0" destOrd="0" presId="urn:microsoft.com/office/officeart/2005/8/layout/chevron2"/>
    <dgm:cxn modelId="{C22FC695-304B-4FBA-A81F-45451371D49C}" srcId="{1CB84E94-8CD8-49D6-A72E-D71FE97B2B95}" destId="{93C2812D-7705-4C6A-BD74-D21EBC39E466}" srcOrd="0" destOrd="0" parTransId="{E21FC4B1-9D4F-4510-9937-376811041E80}" sibTransId="{077C44EB-2A3A-4944-938D-AE78A6FAE82A}"/>
    <dgm:cxn modelId="{6A0141A2-7DC3-48B0-8130-860A2310DA55}" type="presOf" srcId="{128E3040-109B-46BF-A107-276DCE855B17}" destId="{0D37ABFF-060F-4F36-A9E7-854191D5EDF0}" srcOrd="0" destOrd="1" presId="urn:microsoft.com/office/officeart/2005/8/layout/chevron2"/>
    <dgm:cxn modelId="{D5335AA3-19D7-4FD4-B226-996CB4047177}" srcId="{617404BC-D936-4548-A07D-A7F9351EDC9D}" destId="{F1DC06B4-252D-4A29-9123-06A8F77E7960}" srcOrd="3" destOrd="0" parTransId="{67D0BF31-7F8A-4680-9087-7860D1D60B2A}" sibTransId="{B63DF47D-2465-4802-B25F-730F722270D6}"/>
    <dgm:cxn modelId="{191469B7-CCFD-4478-9CEF-D49460ECA225}" type="presOf" srcId="{FE1E6163-5C87-4965-BCB1-A0D5F789AE1F}" destId="{48C633C1-C276-41C7-BE34-ECFF72751008}" srcOrd="0" destOrd="1" presId="urn:microsoft.com/office/officeart/2005/8/layout/chevron2"/>
    <dgm:cxn modelId="{B6C4D3C9-E87A-4DE2-BF68-48921F8F9580}" type="presOf" srcId="{93C2812D-7705-4C6A-BD74-D21EBC39E466}" destId="{8C8D2A58-5A2D-4A82-8BFB-9AB725798EC8}" srcOrd="0" destOrd="0" presId="urn:microsoft.com/office/officeart/2005/8/layout/chevron2"/>
    <dgm:cxn modelId="{1063B3E7-6DC2-4270-A88B-699020DDA708}" type="presOf" srcId="{617404BC-D936-4548-A07D-A7F9351EDC9D}" destId="{D8294E7A-14A0-41E3-919C-3784EEE3FF59}" srcOrd="0" destOrd="0" presId="urn:microsoft.com/office/officeart/2005/8/layout/chevron2"/>
    <dgm:cxn modelId="{027B80E9-7910-439D-A815-D866AE001149}" srcId="{617404BC-D936-4548-A07D-A7F9351EDC9D}" destId="{09067230-C669-47B2-931D-504CD430A2A4}" srcOrd="2" destOrd="0" parTransId="{774EC1B0-5C9D-4E26-AF18-4E649F9C8BFD}" sibTransId="{C025041C-E7F6-4725-9D15-6380945D8B7B}"/>
    <dgm:cxn modelId="{A5AC16F0-8DAA-4D02-B6C1-5867E58384DD}" type="presOf" srcId="{AF372A0D-C994-4ED9-A4A0-B71C3F795906}" destId="{7BE65FF3-9F67-47B4-B3BF-38C543844379}" srcOrd="0" destOrd="0" presId="urn:microsoft.com/office/officeart/2005/8/layout/chevron2"/>
    <dgm:cxn modelId="{BE6897F3-D7AA-448A-9B30-7A816645358C}" type="presOf" srcId="{6E85B1F7-F6D2-4BDA-B2A2-6B85D2BE5814}" destId="{7BE65FF3-9F67-47B4-B3BF-38C543844379}" srcOrd="0" destOrd="1" presId="urn:microsoft.com/office/officeart/2005/8/layout/chevron2"/>
    <dgm:cxn modelId="{6384E540-FD76-4DEF-9391-08AA0135307F}" type="presParOf" srcId="{94F7BE3D-3141-4F8E-A84D-5D83B6C7E24B}" destId="{F4EBE185-E468-4759-80F4-48025B74F625}" srcOrd="0" destOrd="0" presId="urn:microsoft.com/office/officeart/2005/8/layout/chevron2"/>
    <dgm:cxn modelId="{EDF5C83A-C39E-4A96-B23F-48211BF0E4D4}" type="presParOf" srcId="{F4EBE185-E468-4759-80F4-48025B74F625}" destId="{8C8D2A58-5A2D-4A82-8BFB-9AB725798EC8}" srcOrd="0" destOrd="0" presId="urn:microsoft.com/office/officeart/2005/8/layout/chevron2"/>
    <dgm:cxn modelId="{044F681C-6A62-45F3-9D28-15698D822016}" type="presParOf" srcId="{F4EBE185-E468-4759-80F4-48025B74F625}" destId="{0D37ABFF-060F-4F36-A9E7-854191D5EDF0}" srcOrd="1" destOrd="0" presId="urn:microsoft.com/office/officeart/2005/8/layout/chevron2"/>
    <dgm:cxn modelId="{059D26E1-A04A-4563-BD1C-466A41CA3246}" type="presParOf" srcId="{94F7BE3D-3141-4F8E-A84D-5D83B6C7E24B}" destId="{47FBDC91-3B4A-464E-9E9B-C512385B5550}" srcOrd="1" destOrd="0" presId="urn:microsoft.com/office/officeart/2005/8/layout/chevron2"/>
    <dgm:cxn modelId="{AA22FA8D-CE80-43C4-8041-E4A0D50BBA7D}" type="presParOf" srcId="{94F7BE3D-3141-4F8E-A84D-5D83B6C7E24B}" destId="{6A058A98-DBD6-4576-9B45-CBABE7BED487}" srcOrd="2" destOrd="0" presId="urn:microsoft.com/office/officeart/2005/8/layout/chevron2"/>
    <dgm:cxn modelId="{4197644C-7E14-401C-BC0B-C51680212E12}" type="presParOf" srcId="{6A058A98-DBD6-4576-9B45-CBABE7BED487}" destId="{AFB7B277-88A1-4F5F-B669-C4B6DF7E9AAF}" srcOrd="0" destOrd="0" presId="urn:microsoft.com/office/officeart/2005/8/layout/chevron2"/>
    <dgm:cxn modelId="{9329DFFC-6819-42C4-BFC2-BDFC2528DDA9}" type="presParOf" srcId="{6A058A98-DBD6-4576-9B45-CBABE7BED487}" destId="{48C633C1-C276-41C7-BE34-ECFF72751008}" srcOrd="1" destOrd="0" presId="urn:microsoft.com/office/officeart/2005/8/layout/chevron2"/>
    <dgm:cxn modelId="{C5005A71-05A1-4769-9B6E-3F61E2420C00}" type="presParOf" srcId="{94F7BE3D-3141-4F8E-A84D-5D83B6C7E24B}" destId="{F9D3CBD3-4DBE-4D41-ADD2-CFB65F74EF99}" srcOrd="3" destOrd="0" presId="urn:microsoft.com/office/officeart/2005/8/layout/chevron2"/>
    <dgm:cxn modelId="{73756AFA-FDA4-404A-8ED6-51314B64285C}" type="presParOf" srcId="{94F7BE3D-3141-4F8E-A84D-5D83B6C7E24B}" destId="{DDA41F97-C9C7-4934-8DA7-1EB3D0327A84}" srcOrd="4" destOrd="0" presId="urn:microsoft.com/office/officeart/2005/8/layout/chevron2"/>
    <dgm:cxn modelId="{33C0E060-A993-4AD5-9E5A-DB31ACCE8EB5}" type="presParOf" srcId="{DDA41F97-C9C7-4934-8DA7-1EB3D0327A84}" destId="{D8294E7A-14A0-41E3-919C-3784EEE3FF59}" srcOrd="0" destOrd="0" presId="urn:microsoft.com/office/officeart/2005/8/layout/chevron2"/>
    <dgm:cxn modelId="{A7D39CFD-7861-465E-9381-42CD8693683B}" type="presParOf" srcId="{DDA41F97-C9C7-4934-8DA7-1EB3D0327A84}" destId="{7BE65FF3-9F67-47B4-B3BF-38C54384437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D2A58-5A2D-4A82-8BFB-9AB725798EC8}">
      <dsp:nvSpPr>
        <dsp:cNvPr id="0" name=""/>
        <dsp:cNvSpPr/>
      </dsp:nvSpPr>
      <dsp:spPr>
        <a:xfrm rot="5400000">
          <a:off x="-463076" y="455310"/>
          <a:ext cx="2044642" cy="143124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Marianne" panose="02000000000000000000" pitchFamily="2" charset="0"/>
            </a:rPr>
            <a:t>Contraintes principales</a:t>
          </a:r>
        </a:p>
      </dsp:txBody>
      <dsp:txXfrm rot="-5400000">
        <a:off x="-156379" y="864239"/>
        <a:ext cx="1431249" cy="613393"/>
      </dsp:txXfrm>
    </dsp:sp>
    <dsp:sp modelId="{0D37ABFF-060F-4F36-A9E7-854191D5EDF0}">
      <dsp:nvSpPr>
        <dsp:cNvPr id="0" name=""/>
        <dsp:cNvSpPr/>
      </dsp:nvSpPr>
      <dsp:spPr>
        <a:xfrm rot="5400000">
          <a:off x="4754956" y="-3762572"/>
          <a:ext cx="1713156" cy="929885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latin typeface="Marianne" panose="02000000000000000000" pitchFamily="2" charset="0"/>
            </a:rPr>
            <a:t>Gestion de </a:t>
          </a:r>
          <a:r>
            <a:rPr lang="fr-FR" sz="1200" b="1" kern="1200" dirty="0">
              <a:latin typeface="Marianne" panose="02000000000000000000" pitchFamily="2" charset="0"/>
            </a:rPr>
            <a:t>multiples trésoreries distinctes </a:t>
          </a:r>
          <a:r>
            <a:rPr lang="fr-FR" sz="1200" kern="1200" dirty="0">
              <a:latin typeface="Marianne" panose="02000000000000000000" pitchFamily="2" charset="0"/>
            </a:rPr>
            <a:t>(compte propre, opérations fléchées, compte de tiers le cas échéant), avec des types de </a:t>
          </a:r>
          <a:r>
            <a:rPr lang="fr-FR" sz="1200" b="1" kern="1200" dirty="0">
              <a:latin typeface="Marianne" panose="02000000000000000000" pitchFamily="2" charset="0"/>
            </a:rPr>
            <a:t>recettes spécifiques</a:t>
          </a:r>
          <a:r>
            <a:rPr lang="fr-FR" sz="1200" kern="1200" dirty="0">
              <a:latin typeface="Marianne" panose="02000000000000000000" pitchFamily="2" charset="0"/>
            </a:rPr>
            <a:t> (taxes affectées, CEE, SCSP, RP sur guichets compétitifs) dont la </a:t>
          </a:r>
          <a:r>
            <a:rPr lang="fr-FR" sz="1200" b="1" kern="1200" dirty="0">
              <a:latin typeface="Marianne" panose="02000000000000000000" pitchFamily="2" charset="0"/>
            </a:rPr>
            <a:t>prévisibilité</a:t>
          </a:r>
          <a:r>
            <a:rPr lang="fr-FR" sz="1200" kern="1200" dirty="0">
              <a:latin typeface="Marianne" panose="02000000000000000000" pitchFamily="2" charset="0"/>
            </a:rPr>
            <a:t> est différente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latin typeface="Marianne" panose="02000000000000000000" pitchFamily="2" charset="0"/>
            </a:rPr>
            <a:t>Parfois </a:t>
          </a:r>
          <a:r>
            <a:rPr lang="fr-FR" sz="1200" b="1" kern="1200" dirty="0">
              <a:latin typeface="Marianne" panose="02000000000000000000" pitchFamily="2" charset="0"/>
            </a:rPr>
            <a:t>décalage temporel entre engagements et décaissements</a:t>
          </a:r>
          <a:r>
            <a:rPr lang="fr-FR" sz="1200" kern="1200" dirty="0">
              <a:latin typeface="Marianne" panose="02000000000000000000" pitchFamily="2" charset="0"/>
            </a:rPr>
            <a:t> sur opérations pluriannuelles de soutien à des projets d’investissement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latin typeface="Marianne" panose="02000000000000000000" pitchFamily="2" charset="0"/>
            </a:rPr>
            <a:t>En conséquence, </a:t>
          </a:r>
          <a:r>
            <a:rPr lang="fr-FR" sz="1200" b="1" kern="1200" dirty="0">
              <a:latin typeface="Marianne" panose="02000000000000000000" pitchFamily="2" charset="0"/>
            </a:rPr>
            <a:t>l’accumulation de restes à payer importants </a:t>
          </a:r>
          <a:r>
            <a:rPr lang="fr-FR" sz="1200" kern="1200" dirty="0">
              <a:latin typeface="Marianne" panose="02000000000000000000" pitchFamily="2" charset="0"/>
            </a:rPr>
            <a:t>avec des incertitudes dans les échéanciers de paiements, inhérentes à la nature des projets financés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>
              <a:latin typeface="Marianne" panose="02000000000000000000" pitchFamily="2" charset="0"/>
            </a:rPr>
            <a:t>Une </a:t>
          </a:r>
          <a:r>
            <a:rPr lang="fr-FR" sz="1200" b="1" kern="1200" dirty="0">
              <a:latin typeface="Marianne" panose="02000000000000000000" pitchFamily="2" charset="0"/>
            </a:rPr>
            <a:t>tension de plus en plus souvent observée en matière de trésorerie propre</a:t>
          </a:r>
          <a:r>
            <a:rPr lang="fr-FR" sz="1200" kern="1200" dirty="0">
              <a:latin typeface="Marianne" panose="02000000000000000000" pitchFamily="2" charset="0"/>
            </a:rPr>
            <a:t>, qui peut être masquée par une apparente abondance de crédits fléchés ou gérés en compte de tiers</a:t>
          </a:r>
        </a:p>
      </dsp:txBody>
      <dsp:txXfrm rot="-5400000">
        <a:off x="962109" y="113904"/>
        <a:ext cx="9215223" cy="1545898"/>
      </dsp:txXfrm>
    </dsp:sp>
    <dsp:sp modelId="{AFB7B277-88A1-4F5F-B669-C4B6DF7E9AAF}">
      <dsp:nvSpPr>
        <dsp:cNvPr id="0" name=""/>
        <dsp:cNvSpPr/>
      </dsp:nvSpPr>
      <dsp:spPr>
        <a:xfrm rot="5400000">
          <a:off x="-463076" y="2377960"/>
          <a:ext cx="2044642" cy="143124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Marianne" panose="02000000000000000000" pitchFamily="2" charset="0"/>
            </a:rPr>
            <a:t>Objectifs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Marianne" panose="02000000000000000000" pitchFamily="2" charset="0"/>
            </a:rPr>
            <a:t>associés</a:t>
          </a:r>
        </a:p>
      </dsp:txBody>
      <dsp:txXfrm rot="-5400000">
        <a:off x="-156379" y="2786889"/>
        <a:ext cx="1431249" cy="613393"/>
      </dsp:txXfrm>
    </dsp:sp>
    <dsp:sp modelId="{48C633C1-C276-41C7-BE34-ECFF72751008}">
      <dsp:nvSpPr>
        <dsp:cNvPr id="0" name=""/>
        <dsp:cNvSpPr/>
      </dsp:nvSpPr>
      <dsp:spPr>
        <a:xfrm rot="5400000">
          <a:off x="4947026" y="-1869289"/>
          <a:ext cx="1329017" cy="9210123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400" kern="1200" dirty="0">
              <a:latin typeface="Marianne" panose="02000000000000000000" pitchFamily="50" charset="0"/>
            </a:rPr>
            <a:t>Affiner et fiabiliser la </a:t>
          </a:r>
          <a:r>
            <a:rPr lang="fr-FR" sz="1400" b="1" kern="1200" dirty="0">
              <a:latin typeface="Marianne" panose="02000000000000000000" pitchFamily="50" charset="0"/>
            </a:rPr>
            <a:t>connaissance des échéanciers et besoins de décaissements</a:t>
          </a:r>
          <a:endParaRPr lang="fr-F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400" kern="1200" dirty="0">
              <a:latin typeface="Marianne" panose="02000000000000000000" pitchFamily="50" charset="0"/>
            </a:rPr>
            <a:t>Suivre finement les différentes </a:t>
          </a:r>
          <a:r>
            <a:rPr lang="fr-FR" sz="1400" b="1" kern="1200" dirty="0">
              <a:latin typeface="Marianne" panose="02000000000000000000" pitchFamily="50" charset="0"/>
            </a:rPr>
            <a:t>composantes de la trésorerie </a:t>
          </a:r>
          <a:r>
            <a:rPr lang="fr-FR" sz="1400" kern="1200" dirty="0">
              <a:latin typeface="Marianne" panose="02000000000000000000" pitchFamily="50" charset="0"/>
            </a:rPr>
            <a:t>et s’assurer que la </a:t>
          </a:r>
          <a:r>
            <a:rPr lang="fr-FR" sz="1400" b="1" kern="1200" dirty="0">
              <a:latin typeface="Marianne" panose="02000000000000000000" pitchFamily="50" charset="0"/>
            </a:rPr>
            <a:t>trésorerie propre permet bien de couvrir les engagements liés au cœur d’activité </a:t>
          </a:r>
          <a:r>
            <a:rPr lang="fr-FR" sz="1400" kern="1200" dirty="0">
              <a:latin typeface="Marianne" panose="02000000000000000000" pitchFamily="50" charset="0"/>
            </a:rPr>
            <a:t>de l’organisme</a:t>
          </a:r>
          <a:endParaRPr lang="fr-FR" sz="1400" kern="1200" dirty="0"/>
        </a:p>
      </dsp:txBody>
      <dsp:txXfrm rot="-5400000">
        <a:off x="1006474" y="2136140"/>
        <a:ext cx="9145246" cy="1199263"/>
      </dsp:txXfrm>
    </dsp:sp>
    <dsp:sp modelId="{D8294E7A-14A0-41E3-919C-3784EEE3FF59}">
      <dsp:nvSpPr>
        <dsp:cNvPr id="0" name=""/>
        <dsp:cNvSpPr/>
      </dsp:nvSpPr>
      <dsp:spPr>
        <a:xfrm rot="5400000">
          <a:off x="-463076" y="4413814"/>
          <a:ext cx="2044642" cy="1431249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latin typeface="Marianne" panose="02000000000000000000" pitchFamily="2" charset="0"/>
            </a:rPr>
            <a:t>Outils et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latin typeface="Marianne" panose="02000000000000000000" pitchFamily="2" charset="0"/>
            </a:rPr>
            <a:t>méthodes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latin typeface="Marianne" panose="02000000000000000000" pitchFamily="2" charset="0"/>
            </a:rPr>
            <a:t>de suivi</a:t>
          </a:r>
          <a:endParaRPr lang="fr-FR" sz="1000" kern="1200" dirty="0">
            <a:latin typeface="Marianne" panose="02000000000000000000" pitchFamily="2" charset="0"/>
          </a:endParaRPr>
        </a:p>
      </dsp:txBody>
      <dsp:txXfrm rot="-5400000">
        <a:off x="-156379" y="4822743"/>
        <a:ext cx="1431249" cy="613393"/>
      </dsp:txXfrm>
    </dsp:sp>
    <dsp:sp modelId="{7BE65FF3-9F67-47B4-B3BF-38C543844379}">
      <dsp:nvSpPr>
        <dsp:cNvPr id="0" name=""/>
        <dsp:cNvSpPr/>
      </dsp:nvSpPr>
      <dsp:spPr>
        <a:xfrm rot="5400000">
          <a:off x="4777776" y="260239"/>
          <a:ext cx="1667517" cy="9023473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Marianne" panose="02000000000000000000" pitchFamily="2" charset="0"/>
            </a:rPr>
            <a:t>Les </a:t>
          </a:r>
          <a:r>
            <a:rPr lang="fr-FR" sz="1400" b="1" kern="1200" dirty="0">
              <a:latin typeface="Marianne" panose="02000000000000000000" pitchFamily="2" charset="0"/>
            </a:rPr>
            <a:t>systèmes d’information </a:t>
          </a:r>
          <a:r>
            <a:rPr lang="fr-FR" sz="1400" kern="1200" dirty="0">
              <a:latin typeface="Marianne" panose="02000000000000000000" pitchFamily="2" charset="0"/>
            </a:rPr>
            <a:t>: SIF, SI décisionnel, SI métiers (suivi opérations et projets)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kern="1200" dirty="0">
              <a:latin typeface="Marianne" panose="02000000000000000000" pitchFamily="2" charset="0"/>
            </a:rPr>
            <a:t>Indicateurs et tableaux de bord </a:t>
          </a:r>
          <a:r>
            <a:rPr lang="fr-FR" sz="1400" kern="1200" dirty="0">
              <a:latin typeface="Marianne" panose="02000000000000000000" pitchFamily="2" charset="0"/>
            </a:rPr>
            <a:t>(</a:t>
          </a:r>
          <a:r>
            <a:rPr lang="fr-FR" sz="1400" kern="1200" dirty="0" err="1">
              <a:latin typeface="Marianne" panose="02000000000000000000" pitchFamily="2" charset="0"/>
            </a:rPr>
            <a:t>RàP</a:t>
          </a:r>
          <a:r>
            <a:rPr lang="fr-FR" sz="1400" kern="1200" dirty="0">
              <a:latin typeface="Marianne" panose="02000000000000000000" pitchFamily="2" charset="0"/>
            </a:rPr>
            <a:t>, trésorerie, encaissements et décaissements, outils de calcul de projection, tableaux de la liasse budgétaire)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kern="1200" dirty="0">
              <a:latin typeface="Marianne" panose="02000000000000000000" pitchFamily="2" charset="0"/>
            </a:rPr>
            <a:t>Suivi infra-annuel (mensuel) avec rôle clé des DAF </a:t>
          </a:r>
          <a:r>
            <a:rPr lang="fr-FR" sz="1400" b="0" kern="1200" dirty="0">
              <a:latin typeface="Marianne" panose="02000000000000000000" pitchFamily="2" charset="0"/>
            </a:rPr>
            <a:t>(service comptable articulé au service de pilotage budgétaire)</a:t>
          </a:r>
          <a:r>
            <a:rPr lang="fr-FR" sz="1400" b="1" kern="1200" dirty="0">
              <a:latin typeface="Marianne" panose="02000000000000000000" pitchFamily="2" charset="0"/>
            </a:rPr>
            <a:t> </a:t>
          </a:r>
          <a:r>
            <a:rPr lang="fr-FR" sz="1400" kern="1200" dirty="0">
              <a:latin typeface="Marianne" panose="02000000000000000000" pitchFamily="2" charset="0"/>
            </a:rPr>
            <a:t>en </a:t>
          </a:r>
          <a:r>
            <a:rPr lang="fr-FR" sz="1400" b="1" kern="1200" dirty="0">
              <a:latin typeface="Marianne" panose="02000000000000000000" pitchFamily="2" charset="0"/>
            </a:rPr>
            <a:t>liaison interne </a:t>
          </a:r>
          <a:r>
            <a:rPr lang="fr-FR" sz="1400" kern="1200" dirty="0">
              <a:latin typeface="Marianne" panose="02000000000000000000" pitchFamily="2" charset="0"/>
            </a:rPr>
            <a:t>avec les services métiers pour suivre l’exécution des projets et opérations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kern="1200" dirty="0">
              <a:latin typeface="Marianne" panose="02000000000000000000" pitchFamily="2" charset="0"/>
            </a:rPr>
            <a:t>Information externe </a:t>
          </a:r>
          <a:r>
            <a:rPr lang="fr-FR" sz="1400" kern="1200" dirty="0">
              <a:latin typeface="Marianne" panose="02000000000000000000" pitchFamily="2" charset="0"/>
            </a:rPr>
            <a:t>des administrateurs et des tutelles, notamment en cas de B/BR</a:t>
          </a:r>
        </a:p>
      </dsp:txBody>
      <dsp:txXfrm rot="-5400000">
        <a:off x="1099799" y="4019618"/>
        <a:ext cx="8942072" cy="1504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29A09-962F-4FC3-82A1-A78A2FB6C83D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928DC-93B9-46FF-8237-D551D1C1FD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63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7C33-1F7F-4C82-8682-C609DF23F2E9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209A-EA01-422B-AD08-646C7495AEC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47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60917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7980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42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48417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53959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</p:spTree>
    <p:extLst>
      <p:ext uri="{BB962C8B-B14F-4D97-AF65-F5344CB8AC3E}">
        <p14:creationId xmlns:p14="http://schemas.microsoft.com/office/powerpoint/2010/main" val="403886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18BAEC-A62A-C464-5E10-487F4E972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3" y="473503"/>
            <a:ext cx="3397171" cy="191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7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01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Novembre 2025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D7451C-D661-40EF-D06B-06A35C1A04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3" y="740701"/>
            <a:ext cx="7821015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1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sans Marian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0"/>
            <a:ext cx="7518400" cy="6858000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408001"/>
            <a:ext cx="4320480" cy="307777"/>
          </a:xfrm>
        </p:spPr>
        <p:txBody>
          <a:bodyPr>
            <a:sp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saisir le sous-titre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1440000" y="2685041"/>
            <a:ext cx="5904139" cy="738664"/>
          </a:xfrm>
        </p:spPr>
        <p:txBody>
          <a:bodyPr anchor="b" anchorCtr="0">
            <a:spAutoFit/>
          </a:bodyPr>
          <a:lstStyle>
            <a:lvl1pPr>
              <a:defRPr sz="2100"/>
            </a:lvl1pPr>
          </a:lstStyle>
          <a:p>
            <a:r>
              <a:rPr lang="fr-FR" dirty="0"/>
              <a:t>CLIQUEZ POUR SAISIR LE titre de la présentation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600" y="536799"/>
            <a:ext cx="1344000" cy="3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2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1 Contenu texte ou graphiq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2200" y="34085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7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sp>
        <p:nvSpPr>
          <p:cNvPr id="13" name="Espace réservé du contenu 3"/>
          <p:cNvSpPr>
            <a:spLocks noGrp="1"/>
          </p:cNvSpPr>
          <p:nvPr>
            <p:ph sz="half" idx="18" hasCustomPrompt="1"/>
          </p:nvPr>
        </p:nvSpPr>
        <p:spPr>
          <a:xfrm>
            <a:off x="325384" y="1046249"/>
            <a:ext cx="11420531" cy="50783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teste</a:t>
            </a:r>
          </a:p>
        </p:txBody>
      </p:sp>
    </p:spTree>
    <p:extLst>
      <p:ext uri="{BB962C8B-B14F-4D97-AF65-F5344CB8AC3E}">
        <p14:creationId xmlns:p14="http://schemas.microsoft.com/office/powerpoint/2010/main" val="183362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240000" y="1674900"/>
            <a:ext cx="4416000" cy="3989300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3"/>
          </p:nvPr>
        </p:nvSpPr>
        <p:spPr>
          <a:xfrm>
            <a:off x="1416000" y="142290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4"/>
          </p:nvPr>
        </p:nvSpPr>
        <p:spPr>
          <a:xfrm>
            <a:off x="6239509" y="142290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416000" y="1674900"/>
            <a:ext cx="4416000" cy="3989300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texte ou ajouter un élément graphique</a:t>
            </a: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0" name="Espace réservé du texte 15"/>
          <p:cNvSpPr>
            <a:spLocks noGrp="1"/>
          </p:cNvSpPr>
          <p:nvPr>
            <p:ph type="body" sz="quarter" idx="17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4206953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1170000"/>
            <a:ext cx="5280323" cy="2015936"/>
          </a:xfrm>
        </p:spPr>
        <p:txBody>
          <a:bodyPr wrap="square">
            <a:spAutoFit/>
          </a:bodyPr>
          <a:lstStyle>
            <a:lvl1pPr>
              <a:defRPr/>
            </a:lvl1pPr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 marL="288000"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7" hasCustomPrompt="1"/>
          </p:nvPr>
        </p:nvSpPr>
        <p:spPr>
          <a:xfrm>
            <a:off x="5952000" y="1170000"/>
            <a:ext cx="5280323" cy="2015936"/>
          </a:xfrm>
        </p:spPr>
        <p:txBody>
          <a:bodyPr wrap="square">
            <a:spAutoFit/>
          </a:bodyPr>
          <a:lstStyle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 marL="288000"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8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19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2424082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 sans numéro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384000" y="1170000"/>
            <a:ext cx="5280323" cy="2015936"/>
          </a:xfrm>
        </p:spPr>
        <p:txBody>
          <a:bodyPr wrap="square">
            <a:spAutoFit/>
          </a:bodyPr>
          <a:lstStyle>
            <a:lvl2pPr marL="180000">
              <a:defRPr/>
            </a:lvl2pPr>
            <a:lvl3pPr marL="360000">
              <a:tabLst>
                <a:tab pos="482400" algn="r"/>
                <a:tab pos="626400" algn="l"/>
              </a:tabLst>
              <a:defRPr/>
            </a:lvl3pPr>
            <a:lvl4pPr marL="36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7" hasCustomPrompt="1"/>
          </p:nvPr>
        </p:nvSpPr>
        <p:spPr>
          <a:xfrm>
            <a:off x="5712221" y="1170000"/>
            <a:ext cx="5280323" cy="2015936"/>
          </a:xfrm>
        </p:spPr>
        <p:txBody>
          <a:bodyPr wrap="square">
            <a:spAutoFit/>
          </a:bodyPr>
          <a:lstStyle>
            <a:lvl3pPr marL="360000">
              <a:tabLst>
                <a:tab pos="482400" algn="r"/>
                <a:tab pos="626400" algn="l"/>
              </a:tabLst>
              <a:defRPr/>
            </a:lvl3pPr>
            <a:lvl4pPr marL="36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3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4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3625307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et 2 contenus dro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0152683" y="1911879"/>
            <a:ext cx="1895979" cy="1699200"/>
          </a:xfrm>
          <a:ln w="6350">
            <a:noFill/>
          </a:ln>
        </p:spPr>
        <p:txBody>
          <a:bodyPr vert="horz" lIns="0" tIns="45720" rIns="25200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  <a:lvl6pPr marL="0">
              <a:defRPr/>
            </a:lvl6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004A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Cliquez pour saisir le texte</a:t>
            </a:r>
          </a:p>
          <a:p>
            <a:pPr lvl="5"/>
            <a:endParaRPr lang="fr-FR" dirty="0"/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8" hasCustomPrompt="1"/>
          </p:nvPr>
        </p:nvSpPr>
        <p:spPr>
          <a:xfrm>
            <a:off x="10152683" y="3612901"/>
            <a:ext cx="1895979" cy="1699200"/>
          </a:xfrm>
          <a:ln w="6350">
            <a:noFill/>
          </a:ln>
        </p:spPr>
        <p:txBody>
          <a:bodyPr vert="horz" lIns="0" tIns="45720" rIns="25200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  <a:lvl6pPr marL="0">
              <a:defRPr/>
            </a:lvl6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004A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Cliquez pour saisir le texte</a:t>
            </a:r>
          </a:p>
          <a:p>
            <a:pPr lvl="5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19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3683782"/>
              </p:ext>
            </p:extLst>
          </p:nvPr>
        </p:nvGraphicFramePr>
        <p:xfrm>
          <a:off x="1200151" y="1442956"/>
          <a:ext cx="8544000" cy="3738810"/>
        </p:xfrm>
        <a:graphic>
          <a:graphicData uri="http://schemas.openxmlformats.org/drawingml/2006/table">
            <a:tbl>
              <a:tblPr/>
              <a:tblGrid>
                <a:gridCol w="2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1005"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432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005"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432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fr-FR" sz="600" b="0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fr-FR" sz="600" b="0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12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et 2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1170000"/>
            <a:ext cx="10464800" cy="936000"/>
          </a:xfrm>
        </p:spPr>
        <p:txBody>
          <a:bodyPr>
            <a:noAutofit/>
          </a:bodyPr>
          <a:lstStyle>
            <a:lvl1pPr>
              <a:defRPr/>
            </a:lvl1pPr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608400" indent="0">
              <a:buNone/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1392000" y="260495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4"/>
          </p:nvPr>
        </p:nvSpPr>
        <p:spPr>
          <a:xfrm>
            <a:off x="6096000" y="260495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1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2" name="Espace réservé du texte 15"/>
          <p:cNvSpPr>
            <a:spLocks noGrp="1"/>
          </p:cNvSpPr>
          <p:nvPr>
            <p:ph type="body" sz="quarter" idx="20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  <p:sp>
        <p:nvSpPr>
          <p:cNvPr id="16" name="Espace réservé du contenu 3"/>
          <p:cNvSpPr>
            <a:spLocks noGrp="1"/>
          </p:cNvSpPr>
          <p:nvPr>
            <p:ph sz="half" idx="28" hasCustomPrompt="1"/>
          </p:nvPr>
        </p:nvSpPr>
        <p:spPr>
          <a:xfrm>
            <a:off x="1416000" y="2924176"/>
            <a:ext cx="4416000" cy="2543174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half" idx="29" hasCustomPrompt="1"/>
          </p:nvPr>
        </p:nvSpPr>
        <p:spPr>
          <a:xfrm>
            <a:off x="6109363" y="2933701"/>
            <a:ext cx="4416000" cy="2543174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</p:spTree>
    <p:extLst>
      <p:ext uri="{BB962C8B-B14F-4D97-AF65-F5344CB8AC3E}">
        <p14:creationId xmlns:p14="http://schemas.microsoft.com/office/powerpoint/2010/main" val="2256824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4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1295989" y="1661651"/>
            <a:ext cx="4416000" cy="211203"/>
          </a:xfrm>
          <a:solidFill>
            <a:schemeClr val="accent4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4"/>
          </p:nvPr>
        </p:nvSpPr>
        <p:spPr>
          <a:xfrm>
            <a:off x="6288512" y="1661651"/>
            <a:ext cx="4416000" cy="211203"/>
          </a:xfrm>
          <a:solidFill>
            <a:schemeClr val="accent6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contenu 2"/>
          <p:cNvSpPr>
            <a:spLocks noGrp="1"/>
          </p:cNvSpPr>
          <p:nvPr>
            <p:ph sz="half" idx="22"/>
          </p:nvPr>
        </p:nvSpPr>
        <p:spPr>
          <a:xfrm>
            <a:off x="1295467" y="3461651"/>
            <a:ext cx="4416000" cy="211203"/>
          </a:xfrm>
          <a:solidFill>
            <a:schemeClr val="accent3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1" name="Espace réservé du contenu 2"/>
          <p:cNvSpPr>
            <a:spLocks noGrp="1"/>
          </p:cNvSpPr>
          <p:nvPr>
            <p:ph sz="half" idx="23"/>
          </p:nvPr>
        </p:nvSpPr>
        <p:spPr>
          <a:xfrm>
            <a:off x="6287989" y="3461651"/>
            <a:ext cx="4416000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4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5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  <p:sp>
        <p:nvSpPr>
          <p:cNvPr id="27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416000" y="194310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8" name="Espace réservé du contenu 3"/>
          <p:cNvSpPr>
            <a:spLocks noGrp="1"/>
          </p:cNvSpPr>
          <p:nvPr>
            <p:ph sz="half" idx="27" hasCustomPrompt="1"/>
          </p:nvPr>
        </p:nvSpPr>
        <p:spPr>
          <a:xfrm>
            <a:off x="6292800" y="194310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9" name="Espace réservé du contenu 3"/>
          <p:cNvSpPr>
            <a:spLocks noGrp="1"/>
          </p:cNvSpPr>
          <p:nvPr>
            <p:ph sz="half" idx="28" hasCustomPrompt="1"/>
          </p:nvPr>
        </p:nvSpPr>
        <p:spPr>
          <a:xfrm>
            <a:off x="1301700" y="375285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30" name="Espace réservé du contenu 3"/>
          <p:cNvSpPr>
            <a:spLocks noGrp="1"/>
          </p:cNvSpPr>
          <p:nvPr>
            <p:ph sz="half" idx="29" hasCustomPrompt="1"/>
          </p:nvPr>
        </p:nvSpPr>
        <p:spPr>
          <a:xfrm>
            <a:off x="6312563" y="3743326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</p:spTree>
    <p:extLst>
      <p:ext uri="{BB962C8B-B14F-4D97-AF65-F5344CB8AC3E}">
        <p14:creationId xmlns:p14="http://schemas.microsoft.com/office/powerpoint/2010/main" val="2435856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et sous-titre seu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2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3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2265112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1983153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60917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925914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7984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788113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1666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</p:spTree>
    <p:extLst>
      <p:ext uri="{BB962C8B-B14F-4D97-AF65-F5344CB8AC3E}">
        <p14:creationId xmlns:p14="http://schemas.microsoft.com/office/powerpoint/2010/main" val="4245174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18BAEC-A62A-C464-5E10-487F4E972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3" y="473503"/>
            <a:ext cx="3397171" cy="191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78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4572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Novembre 2025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D7451C-D661-40EF-D06B-06A35C1A04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3" y="740701"/>
            <a:ext cx="7821015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028734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EE90BAD-9E71-4141-9F89-D657F55E5C6D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8" y="234116"/>
            <a:ext cx="1162561" cy="65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4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665" r:id="rId9"/>
    <p:sldLayoutId id="2147483662" r:id="rId10"/>
    <p:sldLayoutId id="2147483652" r:id="rId11"/>
    <p:sldLayoutId id="2147483663" r:id="rId12"/>
    <p:sldLayoutId id="2147483664" r:id="rId13"/>
    <p:sldLayoutId id="2147483666" r:id="rId14"/>
    <p:sldLayoutId id="2147483667" r:id="rId15"/>
    <p:sldLayoutId id="2147483668" r:id="rId16"/>
    <p:sldLayoutId id="2147483670" r:id="rId17"/>
    <p:sldLayoutId id="2147483654" r:id="rId1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028734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EE90BAD-9E71-4141-9F89-D657F55E5C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8" y="234116"/>
            <a:ext cx="1162561" cy="65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C337995-344A-415C-9A93-34F24536567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56171" b="5710"/>
          <a:stretch/>
        </p:blipFill>
        <p:spPr>
          <a:xfrm>
            <a:off x="-24342" y="1231263"/>
            <a:ext cx="12240683" cy="5637247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/>
            <a:r>
              <a:rPr lang="fr-FR" cap="all">
                <a:solidFill>
                  <a:srgbClr val="FFFFFF"/>
                </a:solidFill>
              </a:rPr>
              <a:t>Novembre 2025</a:t>
            </a:r>
            <a:endParaRPr lang="fr-FR" cap="all" dirty="0">
              <a:solidFill>
                <a:srgbClr val="FFFFFF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74287" y="1724343"/>
            <a:ext cx="11232000" cy="539520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r-FR" sz="1800" b="0" dirty="0"/>
            </a:br>
            <a:br>
              <a:rPr lang="fr-FR" sz="1800" b="0" dirty="0"/>
            </a:br>
            <a:br>
              <a:rPr lang="fr-FR" sz="1800" b="0" dirty="0"/>
            </a:br>
            <a:r>
              <a:rPr lang="fr-FR" sz="1800" b="0" dirty="0"/>
              <a:t>19 novembre 2025, 9 h 30 – 12 h15, tour Séquoia La Défense</a:t>
            </a:r>
            <a:br>
              <a:rPr lang="fr-FR" sz="1800" b="0" dirty="0"/>
            </a:br>
            <a:br>
              <a:rPr lang="fr-FR" sz="2400" i="1" dirty="0"/>
            </a:br>
            <a:br>
              <a:rPr lang="fr-FR" sz="2400" i="1" dirty="0"/>
            </a:br>
            <a:endParaRPr lang="fr-FR" sz="2400" i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D56593-600D-475F-A5EF-3EB27333A32E}"/>
              </a:ext>
            </a:extLst>
          </p:cNvPr>
          <p:cNvSpPr txBox="1"/>
          <p:nvPr/>
        </p:nvSpPr>
        <p:spPr>
          <a:xfrm>
            <a:off x="396936" y="847180"/>
            <a:ext cx="10842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fr-FR" sz="1800" dirty="0"/>
            </a:br>
            <a:br>
              <a:rPr lang="fr-FR" sz="1800" dirty="0"/>
            </a:br>
            <a:r>
              <a:rPr lang="fr-FR" sz="2400" b="1" dirty="0">
                <a:solidFill>
                  <a:schemeClr val="bg1"/>
                </a:solidFill>
              </a:rPr>
              <a:t>Réunion des agents comptables des opérateurs et établissements publics nationaux sous tutelle des ministères Transition écologique et énergétique, Partenariat avec les territoires et décentralisation, Logement et rénovation urbaine</a:t>
            </a:r>
          </a:p>
          <a:p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099B17-387B-47A3-ABA6-B0BCAAC2D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945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FCDBF5D-AC41-8541-8587-FD1227BBF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080" y="1508786"/>
            <a:ext cx="10706321" cy="3840427"/>
          </a:xfrm>
        </p:spPr>
        <p:txBody>
          <a:bodyPr/>
          <a:lstStyle/>
          <a:p>
            <a:pPr>
              <a:spcAft>
                <a:spcPts val="0"/>
              </a:spcAft>
            </a:pPr>
            <a:endParaRPr lang="fr-FR" sz="1600" b="0" dirty="0">
              <a:solidFill>
                <a:schemeClr val="tx1"/>
              </a:solidFill>
              <a:latin typeface="Marianne" panose="02000000000000000000" pitchFamily="50" charset="0"/>
            </a:endParaRPr>
          </a:p>
          <a:p>
            <a:pPr marL="408514" indent="-285750">
              <a:buFont typeface="Wingdings" panose="05000000000000000000" pitchFamily="2" charset="2"/>
              <a:buChar char="q"/>
            </a:pPr>
            <a:r>
              <a:rPr lang="fr-FR" sz="16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Étude lancée cet été sur un périmètre d’opérateurs sous contrôle du DCB MATD MTEFP (opérateurs logement, ADEME, écoles, AFITF) et DCB BACEA (Mété</a:t>
            </a: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 France, </a:t>
            </a:r>
            <a:r>
              <a:rPr lang="fr-FR" sz="16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Cerema</a:t>
            </a: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408514" indent="-285750">
              <a:buFont typeface="Wingdings" panose="05000000000000000000" pitchFamily="2" charset="2"/>
              <a:buChar char="q"/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Objectifs et questions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Faire un état des lieux des caractéristiques (composition) et de l’évolution des trésoreries des opérateurs depuis 2020.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À l’heure où la trésorerie des organismes se tend dans bien des cas et que le BDE se trouve exposé à de fortes contraintes, comment est assuré le pilotage de la trésorerie chez les opérateurs (outils, comitologie, remontée d’information vers les tutelles) ?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Comment les tutelles s’emparent-elles de ces questions, en liaison avec le contrôle ? 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Des typologies se dégagent-elles, par exemple entre opérateurs de « production » chargés de produire des services d’information ou des études, établissements d’ESR, organismes chargés de gérer des dispositifs d’intervention réguliers (aides à la production de réseaux de chaleur, aides à la rénovation énergétique des logements) ou limités dans le temps (France Relance, conventions de mandat). Quelles évolutions depuis la crise COVID ?</a:t>
            </a:r>
          </a:p>
          <a:p>
            <a:pPr marL="408514" indent="-285750">
              <a:buFont typeface="Wingdings" panose="05000000000000000000" pitchFamily="2" charset="2"/>
              <a:buChar char="q"/>
            </a:pPr>
            <a:r>
              <a:rPr lang="fr-FR" sz="1600" i="0" u="none" strike="noStrike" baseline="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État d’avancement</a:t>
            </a:r>
            <a:endParaRPr lang="fr-FR" sz="160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Un questionnaire volontairement resserré diffusé cet été aux organismes et aux tutelles. 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Exploitation en cours des données des liasses, de vos réponses qualitatives sur les outils et processus de pilotage de la trésorerie.</a:t>
            </a:r>
          </a:p>
          <a:p>
            <a:pPr marL="754338" lvl="1" indent="-2857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Possible retour vers vous pour des entretiens ou demandes de précisions.</a:t>
            </a:r>
          </a:p>
          <a:p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03952D2-3403-3743-8665-FE29451B1F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432" y="1095250"/>
            <a:ext cx="11232819" cy="323935"/>
          </a:xfrm>
        </p:spPr>
        <p:txBody>
          <a:bodyPr/>
          <a:lstStyle/>
          <a:p>
            <a:r>
              <a:rPr lang="fr-FR" sz="1600" dirty="0"/>
              <a:t>Objectifs et état d’avancement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803410A-B25D-634A-B8FB-9F3C11EC4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77" y="336855"/>
            <a:ext cx="9013925" cy="863549"/>
          </a:xfrm>
        </p:spPr>
        <p:txBody>
          <a:bodyPr>
            <a:noAutofit/>
          </a:bodyPr>
          <a:lstStyle/>
          <a:p>
            <a:pPr marL="165100"/>
            <a: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  <a:t>Présentation de la méthodologie et du calendrier de l’enquête du DCB sur les trésoreries des opérateurs</a:t>
            </a:r>
            <a:br>
              <a:rPr lang="fr-FR" sz="2400" dirty="0">
                <a:solidFill>
                  <a:schemeClr val="tx1"/>
                </a:solidFill>
                <a:latin typeface="Marianne" panose="02000000000000000000" pitchFamily="2" charset="0"/>
              </a:rPr>
            </a:br>
            <a:endParaRPr lang="fr-FR" sz="240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E78239-E735-BD40-B5CE-C66051BEF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A2A4879-FC7E-4215-B603-60E805FC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843" y="947122"/>
            <a:ext cx="2294275" cy="584073"/>
          </a:xfrm>
          <a:prstGeom prst="rect">
            <a:avLst/>
          </a:prstGeom>
        </p:spPr>
      </p:pic>
      <p:sp>
        <p:nvSpPr>
          <p:cNvPr id="13" name="Espace réservé de la date 5">
            <a:extLst>
              <a:ext uri="{FF2B5EF4-FFF2-40B4-BE49-F238E27FC236}">
                <a16:creationId xmlns:a16="http://schemas.microsoft.com/office/drawing/2014/main" id="{02377438-1A52-41B1-A1E0-A314D2858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371" y="6396841"/>
            <a:ext cx="1613913" cy="461159"/>
          </a:xfrm>
        </p:spPr>
        <p:txBody>
          <a:bodyPr vert="horz" lIns="91440" tIns="45720" rIns="91440" bIns="45720" rtlCol="0" anchor="ctr"/>
          <a:lstStyle/>
          <a:p>
            <a:pPr algn="r"/>
            <a:r>
              <a:rPr lang="fr-FR" sz="1200">
                <a:latin typeface="+mn-lt"/>
              </a:rPr>
              <a:t>Novembre 2025</a:t>
            </a:r>
            <a:endParaRPr lang="fr-FR" sz="1200" dirty="0">
              <a:latin typeface="+mn-lt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57EA95C-4F51-4CDA-BBB5-216E559D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509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FCDBF5D-AC41-8541-8587-FD1227BBF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1337" y="5468664"/>
            <a:ext cx="9817706" cy="4097987"/>
          </a:xfrm>
        </p:spPr>
        <p:txBody>
          <a:bodyPr/>
          <a:lstStyle/>
          <a:p>
            <a:pPr>
              <a:spcAft>
                <a:spcPts val="0"/>
              </a:spcAft>
            </a:pPr>
            <a:endParaRPr lang="fr-FR" sz="1600" b="0" dirty="0">
              <a:solidFill>
                <a:schemeClr val="tx1"/>
              </a:solidFill>
              <a:latin typeface="Marianne" panose="02000000000000000000" pitchFamily="50" charset="0"/>
            </a:endParaRPr>
          </a:p>
          <a:p>
            <a:r>
              <a:rPr lang="fr-FR" sz="1200" dirty="0"/>
              <a:t>Une tendance à un resserrement des marges de trésorerie en fin de période, sauf exception en relation avec des dispositifs gérés en compte de tiers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03952D2-3403-3743-8665-FE29451B1F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080" y="1033286"/>
            <a:ext cx="11232819" cy="323935"/>
          </a:xfrm>
        </p:spPr>
        <p:txBody>
          <a:bodyPr/>
          <a:lstStyle/>
          <a:p>
            <a:r>
              <a:rPr lang="fr-FR" sz="1600" dirty="0"/>
              <a:t>Quelques constats chiffrés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803410A-B25D-634A-B8FB-9F3C11EC4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24" y="226909"/>
            <a:ext cx="8994167" cy="1065533"/>
          </a:xfrm>
        </p:spPr>
        <p:txBody>
          <a:bodyPr>
            <a:noAutofit/>
          </a:bodyPr>
          <a:lstStyle/>
          <a:p>
            <a:pPr marL="165100"/>
            <a: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  <a:t>Présentation de la méthodologie et du calendrier de l’enquête du DCB sur les trésoreries des opérateurs</a:t>
            </a:r>
            <a:b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</a:br>
            <a:endParaRPr lang="fr-FR" sz="200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E78239-E735-BD40-B5CE-C66051BEF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A2A4879-FC7E-4215-B603-60E805FC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843" y="947122"/>
            <a:ext cx="2294275" cy="584073"/>
          </a:xfrm>
          <a:prstGeom prst="rect">
            <a:avLst/>
          </a:prstGeom>
        </p:spPr>
      </p:pic>
      <p:sp>
        <p:nvSpPr>
          <p:cNvPr id="13" name="Espace réservé de la date 5">
            <a:extLst>
              <a:ext uri="{FF2B5EF4-FFF2-40B4-BE49-F238E27FC236}">
                <a16:creationId xmlns:a16="http://schemas.microsoft.com/office/drawing/2014/main" id="{02377438-1A52-41B1-A1E0-A314D2858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371" y="6396841"/>
            <a:ext cx="1613913" cy="461159"/>
          </a:xfrm>
        </p:spPr>
        <p:txBody>
          <a:bodyPr vert="horz" lIns="91440" tIns="45720" rIns="91440" bIns="45720" rtlCol="0" anchor="ctr"/>
          <a:lstStyle/>
          <a:p>
            <a:pPr algn="r"/>
            <a:r>
              <a:rPr lang="fr-FR" sz="1200">
                <a:latin typeface="+mn-lt"/>
              </a:rPr>
              <a:t>Novembre 2025</a:t>
            </a:r>
            <a:endParaRPr lang="fr-FR" sz="1200" dirty="0">
              <a:latin typeface="+mn-lt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57EA95C-4F51-4CDA-BBB5-216E559D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3955FBB7-3955-4BAB-BE02-7423256FE2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530580"/>
              </p:ext>
            </p:extLst>
          </p:nvPr>
        </p:nvGraphicFramePr>
        <p:xfrm>
          <a:off x="215064" y="1205650"/>
          <a:ext cx="6635782" cy="4263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19D61799-3D5D-4907-9B03-16356697B5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577786"/>
              </p:ext>
            </p:extLst>
          </p:nvPr>
        </p:nvGraphicFramePr>
        <p:xfrm>
          <a:off x="6744351" y="1068051"/>
          <a:ext cx="5250043" cy="3749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8423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FCDBF5D-AC41-8541-8587-FD1227BBF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1337" y="5468664"/>
            <a:ext cx="9817706" cy="4097987"/>
          </a:xfrm>
        </p:spPr>
        <p:txBody>
          <a:bodyPr/>
          <a:lstStyle/>
          <a:p>
            <a:pPr>
              <a:spcAft>
                <a:spcPts val="0"/>
              </a:spcAft>
            </a:pPr>
            <a:endParaRPr lang="fr-FR" sz="1600" b="0" dirty="0">
              <a:solidFill>
                <a:schemeClr val="tx1"/>
              </a:solidFill>
              <a:latin typeface="Marianne" panose="02000000000000000000" pitchFamily="50" charset="0"/>
            </a:endParaRPr>
          </a:p>
          <a:p>
            <a:r>
              <a:rPr lang="fr-FR" sz="1200" dirty="0"/>
              <a:t>Des modèles d’activités qui reposent de manière plus ou moins importante sur les recettes globalisées (not. SCSP)</a:t>
            </a:r>
          </a:p>
          <a:p>
            <a:r>
              <a:rPr lang="fr-FR" sz="1200" dirty="0"/>
              <a:t>Augmentation des recettes liées aux opérations gérées en compte de tiers, plus ou moins accusée selon les opérateurs et leur modèle d’activité.</a:t>
            </a:r>
          </a:p>
          <a:p>
            <a:endParaRPr lang="fr-FR" sz="1200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03952D2-3403-3743-8665-FE29451B1F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080" y="1033286"/>
            <a:ext cx="11232819" cy="323935"/>
          </a:xfrm>
        </p:spPr>
        <p:txBody>
          <a:bodyPr/>
          <a:lstStyle/>
          <a:p>
            <a:r>
              <a:rPr lang="fr-FR" sz="1600" dirty="0"/>
              <a:t>Quelques constats chiffrés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803410A-B25D-634A-B8FB-9F3C11EC4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24" y="226909"/>
            <a:ext cx="8994167" cy="1065533"/>
          </a:xfrm>
        </p:spPr>
        <p:txBody>
          <a:bodyPr>
            <a:noAutofit/>
          </a:bodyPr>
          <a:lstStyle/>
          <a:p>
            <a:pPr marL="165100"/>
            <a: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  <a:t>Présentation de la méthodologie et du calendrier de l’enquête du DCB sur les trésoreries des opérateurs</a:t>
            </a:r>
            <a:b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</a:br>
            <a:endParaRPr lang="fr-FR" sz="200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E78239-E735-BD40-B5CE-C66051BEF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A2A4879-FC7E-4215-B603-60E805FC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843" y="947122"/>
            <a:ext cx="2294275" cy="584073"/>
          </a:xfrm>
          <a:prstGeom prst="rect">
            <a:avLst/>
          </a:prstGeom>
        </p:spPr>
      </p:pic>
      <p:sp>
        <p:nvSpPr>
          <p:cNvPr id="13" name="Espace réservé de la date 5">
            <a:extLst>
              <a:ext uri="{FF2B5EF4-FFF2-40B4-BE49-F238E27FC236}">
                <a16:creationId xmlns:a16="http://schemas.microsoft.com/office/drawing/2014/main" id="{02377438-1A52-41B1-A1E0-A314D2858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371" y="6396841"/>
            <a:ext cx="1613913" cy="461159"/>
          </a:xfrm>
        </p:spPr>
        <p:txBody>
          <a:bodyPr vert="horz" lIns="91440" tIns="45720" rIns="91440" bIns="45720" rtlCol="0" anchor="ctr"/>
          <a:lstStyle/>
          <a:p>
            <a:pPr algn="r"/>
            <a:r>
              <a:rPr lang="fr-FR" sz="1200">
                <a:latin typeface="+mn-lt"/>
              </a:rPr>
              <a:t>Novembre 2025</a:t>
            </a:r>
            <a:endParaRPr lang="fr-FR" sz="1200" dirty="0">
              <a:latin typeface="+mn-lt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57EA95C-4F51-4CDA-BBB5-216E559D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FBBF14-D863-4756-BAEF-6FF2C6647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11" y="1326181"/>
            <a:ext cx="4584589" cy="43529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3D81BC-C681-4637-8EBF-B1A2E8723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946" y="1305921"/>
            <a:ext cx="5083903" cy="41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3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03952D2-3403-3743-8665-FE29451B1F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0254" y="666967"/>
            <a:ext cx="11232819" cy="323935"/>
          </a:xfrm>
        </p:spPr>
        <p:txBody>
          <a:bodyPr/>
          <a:lstStyle/>
          <a:p>
            <a:r>
              <a:rPr lang="fr-FR" sz="1600" dirty="0"/>
              <a:t>Quelques constats sur les contraintes et enjeux du pilotage de la trésorerie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803410A-B25D-634A-B8FB-9F3C11EC4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579" y="-32119"/>
            <a:ext cx="8994167" cy="1065533"/>
          </a:xfrm>
        </p:spPr>
        <p:txBody>
          <a:bodyPr>
            <a:noAutofit/>
          </a:bodyPr>
          <a:lstStyle/>
          <a:p>
            <a:pPr marL="165100"/>
            <a: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  <a:t>Présentation de la méthodologie et du calendrier de l’enquête du DCB sur les trésoreries des opérateurs</a:t>
            </a:r>
            <a:br>
              <a:rPr lang="fr-FR" sz="2000" dirty="0">
                <a:solidFill>
                  <a:schemeClr val="tx1"/>
                </a:solidFill>
                <a:latin typeface="Marianne" panose="02000000000000000000" pitchFamily="2" charset="0"/>
              </a:rPr>
            </a:br>
            <a:endParaRPr lang="fr-FR" sz="200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E78239-E735-BD40-B5CE-C66051BEF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A2A4879-FC7E-4215-B603-60E805FC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8843" y="947122"/>
            <a:ext cx="2294275" cy="584073"/>
          </a:xfrm>
          <a:prstGeom prst="rect">
            <a:avLst/>
          </a:prstGeom>
        </p:spPr>
      </p:pic>
      <p:sp>
        <p:nvSpPr>
          <p:cNvPr id="13" name="Espace réservé de la date 5">
            <a:extLst>
              <a:ext uri="{FF2B5EF4-FFF2-40B4-BE49-F238E27FC236}">
                <a16:creationId xmlns:a16="http://schemas.microsoft.com/office/drawing/2014/main" id="{02377438-1A52-41B1-A1E0-A314D2858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371" y="6396841"/>
            <a:ext cx="1613913" cy="461159"/>
          </a:xfrm>
        </p:spPr>
        <p:txBody>
          <a:bodyPr vert="horz" lIns="91440" tIns="45720" rIns="91440" bIns="45720" rtlCol="0" anchor="ctr"/>
          <a:lstStyle/>
          <a:p>
            <a:pPr algn="r"/>
            <a:r>
              <a:rPr lang="fr-FR" sz="1200">
                <a:latin typeface="+mn-lt"/>
              </a:rPr>
              <a:t>Novembre 2025</a:t>
            </a:r>
            <a:endParaRPr lang="fr-FR" sz="1200" dirty="0">
              <a:latin typeface="+mn-lt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57EA95C-4F51-4CDA-BBB5-216E559DB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2E19C10B-0ABF-42A3-A4B0-4F9750C53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7544251"/>
              </p:ext>
            </p:extLst>
          </p:nvPr>
        </p:nvGraphicFramePr>
        <p:xfrm>
          <a:off x="748145" y="960582"/>
          <a:ext cx="10104581" cy="6164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14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C337995-344A-415C-9A93-34F24536567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56171" b="5710"/>
          <a:stretch/>
        </p:blipFill>
        <p:spPr>
          <a:xfrm>
            <a:off x="-48683" y="1318693"/>
            <a:ext cx="12240683" cy="5637247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/>
            <a:r>
              <a:rPr lang="fr-FR" cap="all">
                <a:solidFill>
                  <a:srgbClr val="FFFFFF"/>
                </a:solidFill>
              </a:rPr>
              <a:t>Novembre 2025</a:t>
            </a:r>
            <a:endParaRPr lang="fr-FR" cap="all" dirty="0">
              <a:solidFill>
                <a:srgbClr val="FFFFFF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br>
              <a:rPr lang="fr-FR" sz="2400" dirty="0"/>
            </a:br>
            <a:r>
              <a:rPr lang="fr-FR" sz="2400" dirty="0"/>
              <a:t>Merci de votre attention !</a:t>
            </a:r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br>
              <a:rPr lang="fr-FR" sz="2400" dirty="0"/>
            </a:br>
            <a:endParaRPr lang="fr-FR" sz="2400" i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Direction du budget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31824C3-BFE7-4747-BEEB-8A33353E3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6837847"/>
      </p:ext>
    </p:extLst>
  </p:cSld>
  <p:clrMapOvr>
    <a:masterClrMapping/>
  </p:clrMapOvr>
</p:sld>
</file>

<file path=ppt/theme/theme1.xml><?xml version="1.0" encoding="utf-8"?>
<a:theme xmlns:a="http://schemas.openxmlformats.org/drawingml/2006/main" name="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B_ppt_TEMPLATE_par_defaut_2024.pptx" id="{D54C0F3E-0082-4F1D-B75C-FE07E50D5D52}" vid="{35C80A8D-CDD0-4F42-ACA3-8BA39294B769}"/>
    </a:ext>
  </a:extLst>
</a:theme>
</file>

<file path=ppt/theme/theme2.xml><?xml version="1.0" encoding="utf-8"?>
<a:theme xmlns:a="http://schemas.openxmlformats.org/drawingml/2006/main" name="1_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B_ppt_TEMPLATE_par_defaut_2024.pptx" id="{D54C0F3E-0082-4F1D-B75C-FE07E50D5D52}" vid="{35C80A8D-CDD0-4F42-ACA3-8BA39294B76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33465</TotalTime>
  <Words>782</Words>
  <Application>Microsoft Office PowerPoint</Application>
  <PresentationFormat>Grand écran</PresentationFormat>
  <Paragraphs>63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Marianne</vt:lpstr>
      <vt:lpstr>Times New Roman</vt:lpstr>
      <vt:lpstr>Wingdings</vt:lpstr>
      <vt:lpstr>PREMIER MINISTRE</vt:lpstr>
      <vt:lpstr>1_PREMIER MINISTRE</vt:lpstr>
      <vt:lpstr>   19 novembre 2025, 9 h 30 – 12 h15, tour Séquoia La Défense   </vt:lpstr>
      <vt:lpstr>Présentation de la méthodologie et du calendrier de l’enquête du DCB sur les trésoreries des opérateurs </vt:lpstr>
      <vt:lpstr>Présentation de la méthodologie et du calendrier de l’enquête du DCB sur les trésoreries des opérateurs </vt:lpstr>
      <vt:lpstr>Présentation de la méthodologie et du calendrier de l’enquête du DCB sur les trésoreries des opérateurs </vt:lpstr>
      <vt:lpstr>Présentation de la méthodologie et du calendrier de l’enquête du DCB sur les trésoreries des opérateurs </vt:lpstr>
      <vt:lpstr> Merci de votre attention !    </vt:lpstr>
    </vt:vector>
  </TitlesOfParts>
  <Company>MINEFI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deux lignes</dc:title>
  <dc:creator>DEFIVES Cédric</dc:creator>
  <cp:lastModifiedBy>RENUCCI Olivier</cp:lastModifiedBy>
  <cp:revision>1846</cp:revision>
  <cp:lastPrinted>2024-10-15T17:18:15Z</cp:lastPrinted>
  <dcterms:created xsi:type="dcterms:W3CDTF">2018-01-04T16:18:36Z</dcterms:created>
  <dcterms:modified xsi:type="dcterms:W3CDTF">2025-11-12T16:14:07Z</dcterms:modified>
</cp:coreProperties>
</file>