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6" r:id="rId1"/>
    <p:sldMasterId id="2147483813" r:id="rId2"/>
  </p:sldMasterIdLst>
  <p:notesMasterIdLst>
    <p:notesMasterId r:id="rId12"/>
  </p:notesMasterIdLst>
  <p:handoutMasterIdLst>
    <p:handoutMasterId r:id="rId13"/>
  </p:handoutMasterIdLst>
  <p:sldIdLst>
    <p:sldId id="366" r:id="rId3"/>
    <p:sldId id="379" r:id="rId4"/>
    <p:sldId id="371" r:id="rId5"/>
    <p:sldId id="374" r:id="rId6"/>
    <p:sldId id="376" r:id="rId7"/>
    <p:sldId id="377" r:id="rId8"/>
    <p:sldId id="375" r:id="rId9"/>
    <p:sldId id="378" r:id="rId10"/>
    <p:sldId id="380" r:id="rId11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191">
          <p15:clr>
            <a:srgbClr val="A4A3A4"/>
          </p15:clr>
        </p15:guide>
        <p15:guide id="3" orient="horz" pos="854">
          <p15:clr>
            <a:srgbClr val="A4A3A4"/>
          </p15:clr>
        </p15:guide>
        <p15:guide id="4" orient="horz" pos="821">
          <p15:clr>
            <a:srgbClr val="A4A3A4"/>
          </p15:clr>
        </p15:guide>
        <p15:guide id="5" orient="horz" pos="3072" userDrawn="1">
          <p15:clr>
            <a:srgbClr val="A4A3A4"/>
          </p15:clr>
        </p15:guide>
        <p15:guide id="6" orient="horz" pos="3151">
          <p15:clr>
            <a:srgbClr val="A4A3A4"/>
          </p15:clr>
        </p15:guide>
        <p15:guide id="7" pos="2880">
          <p15:clr>
            <a:srgbClr val="A4A3A4"/>
          </p15:clr>
        </p15:guide>
        <p15:guide id="8" pos="476">
          <p15:clr>
            <a:srgbClr val="A4A3A4"/>
          </p15:clr>
        </p15:guide>
        <p15:guide id="9" pos="5193">
          <p15:clr>
            <a:srgbClr val="A4A3A4"/>
          </p15:clr>
        </p15:guide>
        <p15:guide id="10" pos="546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homas Stamm" initials="TS" lastIdx="1" clrIdx="0">
    <p:extLst>
      <p:ext uri="{19B8F6BF-5375-455C-9EA6-DF929625EA0E}">
        <p15:presenceInfo xmlns:p15="http://schemas.microsoft.com/office/powerpoint/2012/main" userId="c401fb33f589ae2b" providerId="Windows Live"/>
      </p:ext>
    </p:extLst>
  </p:cmAuthor>
  <p:cmAuthor id="2" name="VINCENTI Claire" initials="VC" lastIdx="26" clrIdx="1">
    <p:extLst>
      <p:ext uri="{19B8F6BF-5375-455C-9EA6-DF929625EA0E}">
        <p15:presenceInfo xmlns:p15="http://schemas.microsoft.com/office/powerpoint/2012/main" userId="S-1-5-21-4276358278-3772456312-481434233-104032" providerId="AD"/>
      </p:ext>
    </p:extLst>
  </p:cmAuthor>
  <p:cmAuthor id="3" name="DESCHAMPS François" initials="DF" lastIdx="21" clrIdx="2">
    <p:extLst>
      <p:ext uri="{19B8F6BF-5375-455C-9EA6-DF929625EA0E}">
        <p15:presenceInfo xmlns:p15="http://schemas.microsoft.com/office/powerpoint/2012/main" userId="S-1-5-21-4276358278-3772456312-481434233-10449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0F0F"/>
    <a:srgbClr val="21215A"/>
    <a:srgbClr val="005841"/>
    <a:srgbClr val="8C2237"/>
    <a:srgbClr val="FFD500"/>
    <a:srgbClr val="EA5433"/>
    <a:srgbClr val="66CCFF"/>
    <a:srgbClr val="3333CC"/>
    <a:srgbClr val="D822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097" autoAdjust="0"/>
  </p:normalViewPr>
  <p:slideViewPr>
    <p:cSldViewPr showGuides="1">
      <p:cViewPr varScale="1">
        <p:scale>
          <a:sx n="139" d="100"/>
          <a:sy n="139" d="100"/>
        </p:scale>
        <p:origin x="138" y="288"/>
      </p:cViewPr>
      <p:guideLst>
        <p:guide orient="horz" pos="1620"/>
        <p:guide orient="horz" pos="191"/>
        <p:guide orient="horz" pos="854"/>
        <p:guide orient="horz" pos="821"/>
        <p:guide orient="horz" pos="3072"/>
        <p:guide orient="horz" pos="3151"/>
        <p:guide pos="2880"/>
        <p:guide pos="476"/>
        <p:guide pos="5193"/>
        <p:guide pos="546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2429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A1C04954-C962-4CE3-9016-38A329BB742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71531F8-7E36-4888-B6FC-BB64C98DFA1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D1B082-8763-45A2-97A1-B46D7FE7567C}" type="datetimeFigureOut">
              <a:rPr lang="fr-FR" smtClean="0"/>
              <a:t>18/11/2025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E10E2BF-636D-4402-9B85-23AE1C4F1BD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97E2C0B-1A3D-4012-91F9-1EAAD896E0C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8E6C12-38BB-4E46-82EC-A1231C2A79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53728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D680E798-53FF-4C51-A981-953463752515}" type="datetimeFigureOut">
              <a:rPr lang="fr-FR" smtClean="0"/>
              <a:pPr/>
              <a:t>18/11/2025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1B06CD8F-B7ED-4A05-9FB1-A01CC0EF02C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662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66EC1B51-6E45-6660-9EE6-8FCD16978C1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0000" y="2628000"/>
            <a:ext cx="8513026" cy="377026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lvl1pPr>
              <a:defRPr sz="1850">
                <a:latin typeface="Marianne" panose="02000000000000000000" pitchFamily="2" charset="0"/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17" name="Titre 16">
            <a:extLst>
              <a:ext uri="{FF2B5EF4-FFF2-40B4-BE49-F238E27FC236}">
                <a16:creationId xmlns:a16="http://schemas.microsoft.com/office/drawing/2014/main" id="{613BE2A0-F420-9630-FB15-6AD0412A48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0000" y="1900800"/>
            <a:ext cx="8513026" cy="542456"/>
          </a:xfrm>
          <a:prstGeom prst="rect">
            <a:avLst/>
          </a:prstGeom>
        </p:spPr>
        <p:txBody>
          <a:bodyPr lIns="0" rIns="0" anchor="b" anchorCtr="0">
            <a:spAutoFit/>
          </a:bodyPr>
          <a:lstStyle>
            <a:lvl1pPr>
              <a:defRPr sz="3250" cap="all" baseline="0"/>
            </a:lvl1pPr>
          </a:lstStyle>
          <a:p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94613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60000" y="1458000"/>
            <a:ext cx="8442479" cy="537686"/>
          </a:xfrm>
        </p:spPr>
        <p:txBody>
          <a:bodyPr lIns="0" rIns="0"/>
          <a:lstStyle>
            <a:lvl1pPr>
              <a:defRPr/>
            </a:lvl1pPr>
          </a:lstStyle>
          <a:p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j-ea"/>
                <a:cs typeface="+mj-cs"/>
              </a:rPr>
              <a:t>Sommaire</a:t>
            </a:r>
            <a:endParaRPr lang="fr-FR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01C0195B-E873-19FB-72D3-4FE9DBCD69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000" y="2059200"/>
            <a:ext cx="2520000" cy="2520000"/>
          </a:xfrm>
          <a:prstGeom prst="rect">
            <a:avLst/>
          </a:prstGeom>
        </p:spPr>
        <p:txBody>
          <a:bodyPr lIns="0" tIns="0" rIns="0" bIns="0"/>
          <a:lstStyle/>
          <a:p>
            <a:pPr marL="144000" marR="0" lvl="0" indent="-1440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Titre de partie</a:t>
            </a:r>
          </a:p>
          <a:p>
            <a:pPr marL="324000" marR="0" lvl="1" indent="-14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fr-FR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Sous-titre de partie</a:t>
            </a:r>
          </a:p>
          <a:p>
            <a:pPr marL="324000" marR="0" lvl="1" indent="-14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fr-FR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Sous-titre de partie</a:t>
            </a:r>
          </a:p>
          <a:p>
            <a:pPr marL="324000" marR="0" lvl="1" indent="-14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fr-FR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Sous-titre de partie</a:t>
            </a:r>
          </a:p>
          <a:p>
            <a:pPr marL="324000" marR="0" lvl="1" indent="-14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fr-FR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Sous-titre de partie</a:t>
            </a:r>
          </a:p>
          <a:p>
            <a:pPr marL="324000" marR="0" lvl="1" indent="-14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fr-FR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Sous-titre de partie</a:t>
            </a:r>
          </a:p>
          <a:p>
            <a:pPr marL="324000" marR="0" lvl="1" indent="-14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  <a:buClrTx/>
              <a:buSzTx/>
              <a:buFont typeface="+mj-lt"/>
              <a:buAutoNum type="alphaLcPeriod"/>
              <a:tabLst/>
              <a:defRPr/>
            </a:pPr>
            <a:endParaRPr kumimoji="0" lang="fr-FR" sz="9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rianne"/>
              <a:ea typeface="+mn-ea"/>
              <a:cs typeface="+mn-cs"/>
            </a:endParaRP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65A871E7-2910-C19D-68ED-04F24445459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2319" y="2059200"/>
            <a:ext cx="2519362" cy="2520000"/>
          </a:xfrm>
          <a:prstGeom prst="rect">
            <a:avLst/>
          </a:prstGeom>
        </p:spPr>
        <p:txBody>
          <a:bodyPr lIns="0" tIns="0" rIns="0" bIns="0"/>
          <a:lstStyle/>
          <a:p>
            <a:pPr marL="144000" marR="0" lvl="0" indent="-1440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Titre de partie</a:t>
            </a:r>
          </a:p>
          <a:p>
            <a:pPr marL="324000" marR="0" lvl="1" indent="-14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fr-FR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Sous-titre de partie</a:t>
            </a:r>
          </a:p>
          <a:p>
            <a:pPr marL="324000" marR="0" lvl="1" indent="-14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fr-FR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Sous-titre de partie</a:t>
            </a:r>
          </a:p>
          <a:p>
            <a:pPr marL="144000" marR="0" lvl="0" indent="-1440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Titre de partie</a:t>
            </a:r>
          </a:p>
          <a:p>
            <a:pPr marL="324000" marR="0" lvl="1" indent="-14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fr-FR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Sous-titre de partie</a:t>
            </a:r>
          </a:p>
          <a:p>
            <a:pPr marL="324000" marR="0" lvl="1" indent="-14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fr-FR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Sous-titre de partie</a:t>
            </a:r>
          </a:p>
          <a:p>
            <a:pPr marL="324000" marR="0" lvl="1" indent="-14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fr-FR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Sous-titre de partie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6D2B99F9-54C7-A555-43B1-CC8C157264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64000" y="2059200"/>
            <a:ext cx="2520000" cy="2520000"/>
          </a:xfrm>
          <a:prstGeom prst="rect">
            <a:avLst/>
          </a:prstGeom>
        </p:spPr>
        <p:txBody>
          <a:bodyPr lIns="0" tIns="0" rIns="0" bIns="0"/>
          <a:lstStyle/>
          <a:p>
            <a:pPr marL="144000" marR="0" lvl="0" indent="-1440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Titre de partie</a:t>
            </a:r>
          </a:p>
          <a:p>
            <a:pPr marL="324000" marR="0" lvl="1" indent="-14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fr-FR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Sous-titre de partie</a:t>
            </a:r>
          </a:p>
          <a:p>
            <a:pPr marL="324000" marR="0" lvl="1" indent="-14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fr-FR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Sous-titre de partie</a:t>
            </a:r>
          </a:p>
          <a:p>
            <a:pPr marL="324000" marR="0" lvl="1" indent="-14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fr-FR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Sous-titre de partie</a:t>
            </a:r>
          </a:p>
        </p:txBody>
      </p:sp>
    </p:spTree>
    <p:extLst>
      <p:ext uri="{BB962C8B-B14F-4D97-AF65-F5344CB8AC3E}">
        <p14:creationId xmlns:p14="http://schemas.microsoft.com/office/powerpoint/2010/main" val="1641030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s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60000" y="1206000"/>
            <a:ext cx="8424000" cy="853200"/>
          </a:xfrm>
        </p:spPr>
        <p:txBody>
          <a:bodyPr lIns="0" rIns="0">
            <a:noAutofit/>
          </a:bodyPr>
          <a:lstStyle>
            <a:lvl1pPr>
              <a:defRPr/>
            </a:lvl1pPr>
          </a:lstStyle>
          <a:p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j-ea"/>
                <a:cs typeface="+mj-cs"/>
              </a:rPr>
              <a:t>Lorem ipsum </a:t>
            </a:r>
            <a:r>
              <a:rPr kumimoji="0" lang="fr-FR" sz="255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j-ea"/>
                <a:cs typeface="+mj-cs"/>
              </a:rPr>
              <a:t>dolor</a:t>
            </a:r>
            <a:b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j-ea"/>
                <a:cs typeface="+mj-cs"/>
              </a:rPr>
            </a:br>
            <a:r>
              <a:rPr kumimoji="0" lang="fr-FR" sz="255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j-ea"/>
                <a:cs typeface="+mj-cs"/>
              </a:rPr>
              <a:t>sit</a:t>
            </a: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j-ea"/>
                <a:cs typeface="+mj-cs"/>
              </a:rPr>
              <a:t> </a:t>
            </a:r>
            <a:r>
              <a:rPr kumimoji="0" lang="fr-FR" sz="255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j-ea"/>
                <a:cs typeface="+mj-cs"/>
              </a:rPr>
              <a:t>amet</a:t>
            </a: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j-ea"/>
                <a:cs typeface="+mj-cs"/>
              </a:rPr>
              <a:t> </a:t>
            </a:r>
            <a:r>
              <a:rPr kumimoji="0" lang="fr-FR" sz="255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j-ea"/>
                <a:cs typeface="+mj-cs"/>
              </a:rPr>
              <a:t>consectetuer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191F2144-570A-4381-4240-0A888FA130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6000" y="2188800"/>
            <a:ext cx="2520000" cy="2574000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Lorem ipsum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dolor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sit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amet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,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consectetuer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adipiscing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elit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,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sed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diam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nonummy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nibh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euismod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tincidunt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ut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laoreet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dolore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magna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aliquam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erat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volutpat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. Ut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wisi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enim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ad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minim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veniam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,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quis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nostrud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exerci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tation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ullamcorper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suscipit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lobortis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nisl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ut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aliquip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ex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ea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commodo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consequat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. Duis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autem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vel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eum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iriure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dolor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in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hendrerit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in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vulputate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velit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esse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molestie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consequat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,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vel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illum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dolore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eu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feugiat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nulla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facilisis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at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vero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eros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et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accumsan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et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iusto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odio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dignissim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qui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blandit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praesent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luptatum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zzril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delenit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CA5AAD7D-3F15-FF9B-6CB0-7FAC907FD91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30000" y="2188800"/>
            <a:ext cx="2520000" cy="2574000"/>
          </a:xfrm>
          <a:prstGeom prst="rect">
            <a:avLst/>
          </a:prstGeom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Lorem ipsum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dolor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sit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amet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,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consectetuer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adipiscing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elit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,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sed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diam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nonummy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nibh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euismod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tincidunt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ut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laoreet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dolore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magna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aliquam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erat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volutpat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. Ut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wisi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enim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ad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minim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veniam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,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quis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nostrud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exerci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tation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ullamcorper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suscipit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lobortis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nisl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ut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aliquip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ex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ea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commodo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consequat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. Duis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autem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vel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eum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iriure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dolor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in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hendrerit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in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vulputate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velit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esse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molestie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consequat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,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vel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illum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dolore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eu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feugiat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nulla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facilisis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at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vero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eros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et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accumsan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et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iusto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odio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dignissim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qui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blandit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praesent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luptatum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zzril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delenit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D354EDA-D3D7-E3BA-6004-2E097967691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64000" y="2188800"/>
            <a:ext cx="2520000" cy="2574000"/>
          </a:xfrm>
          <a:prstGeom prst="rect">
            <a:avLst/>
          </a:prstGeom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Lorem ipsum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dolor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sit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amet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,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consectetuer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adipiscing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elit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,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sed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diam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nonummy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nibh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euismod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tincidunt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ut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laoreet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dolore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magna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aliquam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erat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volutpat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. Ut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wisi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enim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ad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minim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veniam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,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quis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nostrud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exerci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tation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ullamcorper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suscipit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lobortis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nisl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ut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aliquip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ex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ea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commodo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consequat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. Duis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autem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vel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eum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iriure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dolor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in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hendrerit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in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vulputate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velit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esse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molestie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consequat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,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vel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illum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dolore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eu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feugiat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nulla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facilisis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at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vero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eros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et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accumsan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et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iusto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odio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dignissim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qui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blandit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praesent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luptatum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zzril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delenit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86183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60000" y="1206000"/>
            <a:ext cx="8424000" cy="853200"/>
          </a:xfrm>
        </p:spPr>
        <p:txBody>
          <a:bodyPr lIns="0" rIns="0">
            <a:noAutofit/>
          </a:bodyPr>
          <a:lstStyle>
            <a:lvl1pPr>
              <a:defRPr/>
            </a:lvl1pPr>
          </a:lstStyle>
          <a:p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j-ea"/>
                <a:cs typeface="+mj-cs"/>
              </a:rPr>
              <a:t>Lorem ipsum </a:t>
            </a:r>
            <a:r>
              <a:rPr kumimoji="0" lang="fr-FR" sz="255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j-ea"/>
                <a:cs typeface="+mj-cs"/>
              </a:rPr>
              <a:t>dolor</a:t>
            </a:r>
            <a:b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j-ea"/>
                <a:cs typeface="+mj-cs"/>
              </a:rPr>
            </a:br>
            <a:r>
              <a:rPr kumimoji="0" lang="fr-FR" sz="255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j-ea"/>
                <a:cs typeface="+mj-cs"/>
              </a:rPr>
              <a:t>sit</a:t>
            </a: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j-ea"/>
                <a:cs typeface="+mj-cs"/>
              </a:rPr>
              <a:t> </a:t>
            </a:r>
            <a:r>
              <a:rPr kumimoji="0" lang="fr-FR" sz="255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j-ea"/>
                <a:cs typeface="+mj-cs"/>
              </a:rPr>
              <a:t>amet</a:t>
            </a:r>
            <a:r>
              <a:rPr kumimoji="0" lang="fr-FR" sz="25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j-ea"/>
                <a:cs typeface="+mj-cs"/>
              </a:rPr>
              <a:t> </a:t>
            </a:r>
            <a:r>
              <a:rPr kumimoji="0" lang="fr-FR" sz="255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j-ea"/>
                <a:cs typeface="+mj-cs"/>
              </a:rPr>
              <a:t>consectetuer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191F2144-570A-4381-4240-0A888FA130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6000" y="2188800"/>
            <a:ext cx="8388000" cy="2574000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Lorem ipsum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dolor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sit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amet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,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consectetuer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adipiscing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elit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,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sed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diamnonummy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nibh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euismod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tincidunt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ut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laoreet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dolore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magna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aliquam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erat 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volutpat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.</a:t>
            </a:r>
          </a:p>
          <a:p>
            <a:pPr marL="252000" marR="0" lvl="1" indent="-72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Lorem ipsum </a:t>
            </a:r>
            <a:r>
              <a:rPr kumimoji="0" lang="fr-FR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dolor</a:t>
            </a:r>
            <a:r>
              <a:rPr kumimoji="0" lang="fr-FR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sit</a:t>
            </a:r>
            <a:r>
              <a:rPr kumimoji="0" lang="fr-FR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amet</a:t>
            </a:r>
            <a:endParaRPr kumimoji="0" lang="fr-FR" sz="9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rianne"/>
              <a:ea typeface="+mn-ea"/>
              <a:cs typeface="+mn-cs"/>
            </a:endParaRPr>
          </a:p>
          <a:p>
            <a:pPr marL="252000" marR="0" lvl="1" indent="-72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Lorem ipsum </a:t>
            </a:r>
            <a:r>
              <a:rPr kumimoji="0" lang="fr-FR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dolor</a:t>
            </a:r>
            <a:r>
              <a:rPr kumimoji="0" lang="fr-FR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sit</a:t>
            </a:r>
            <a:r>
              <a:rPr kumimoji="0" lang="fr-FR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amet</a:t>
            </a:r>
            <a:endParaRPr kumimoji="0" lang="fr-FR" sz="9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rianne"/>
              <a:ea typeface="+mn-ea"/>
              <a:cs typeface="+mn-cs"/>
            </a:endParaRPr>
          </a:p>
          <a:p>
            <a:pPr marL="252000" marR="0" lvl="1" indent="-72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Lorem ipsum </a:t>
            </a:r>
            <a:r>
              <a:rPr kumimoji="0" lang="fr-FR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dolor</a:t>
            </a:r>
            <a:r>
              <a:rPr kumimoji="0" lang="fr-FR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sit</a:t>
            </a:r>
            <a:r>
              <a:rPr kumimoji="0" lang="fr-FR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amet</a:t>
            </a:r>
            <a:endParaRPr kumimoji="0" lang="fr-FR" sz="9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rianne"/>
              <a:ea typeface="+mn-ea"/>
              <a:cs typeface="+mn-cs"/>
            </a:endParaRPr>
          </a:p>
          <a:p>
            <a:pPr marL="252000" marR="0" lvl="1" indent="-72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Lorem ipsum </a:t>
            </a:r>
            <a:r>
              <a:rPr kumimoji="0" lang="fr-FR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dolor</a:t>
            </a:r>
            <a:r>
              <a:rPr kumimoji="0" lang="fr-FR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sit</a:t>
            </a:r>
            <a:r>
              <a:rPr kumimoji="0" lang="fr-FR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  <a:r>
              <a:rPr kumimoji="0" lang="fr-FR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amet</a:t>
            </a:r>
            <a:endParaRPr kumimoji="0" lang="fr-FR" sz="9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riann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7562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sv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theme" Target="../theme/theme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9C35A1BA-EDDE-8AE6-DFD0-EF756F122914}"/>
              </a:ext>
            </a:extLst>
          </p:cNvPr>
          <p:cNvCxnSpPr>
            <a:cxnSpLocks/>
          </p:cNvCxnSpPr>
          <p:nvPr userDrawn="1"/>
        </p:nvCxnSpPr>
        <p:spPr>
          <a:xfrm>
            <a:off x="7318800" y="4896000"/>
            <a:ext cx="1825200" cy="0"/>
          </a:xfrm>
          <a:prstGeom prst="line">
            <a:avLst/>
          </a:prstGeom>
          <a:ln w="12700">
            <a:solidFill>
              <a:srgbClr val="D822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que 2">
            <a:extLst>
              <a:ext uri="{FF2B5EF4-FFF2-40B4-BE49-F238E27FC236}">
                <a16:creationId xmlns:a16="http://schemas.microsoft.com/office/drawing/2014/main" id="{2887D90B-6A56-1051-B89E-D45F40F5EEE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15950" y="234000"/>
            <a:ext cx="2533650" cy="609600"/>
          </a:xfrm>
          <a:prstGeom prst="rect">
            <a:avLst/>
          </a:prstGeom>
        </p:spPr>
      </p:pic>
      <p:pic>
        <p:nvPicPr>
          <p:cNvPr id="5" name="Graphique 4" descr="Ministères de la Transition écologique, de l'Aménagement du territoire, des Transports, de la Ville et du Logement">
            <a:extLst>
              <a:ext uri="{FF2B5EF4-FFF2-40B4-BE49-F238E27FC236}">
                <a16:creationId xmlns:a16="http://schemas.microsoft.com/office/drawing/2014/main" id="{A160040B-5AF6-7009-0A48-7092A5A432C3}"/>
              </a:ext>
            </a:extLst>
          </p:cNvPr>
          <p:cNvPicPr>
            <a:picLocks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600" y="28800"/>
            <a:ext cx="1944003" cy="1126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026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10" r:id="rId2"/>
    <p:sldLayoutId id="2147483824" r:id="rId3"/>
    <p:sldLayoutId id="2147483825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5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Font typeface="Arial" pitchFamily="34" charset="0"/>
        <a:buNone/>
        <a:defRPr sz="105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252000" indent="-720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itchFamily="34" charset="0"/>
        <a:buChar char="•"/>
        <a:defRPr sz="950" kern="1200">
          <a:solidFill>
            <a:schemeClr val="tx1"/>
          </a:solidFill>
          <a:latin typeface="+mn-lt"/>
          <a:ea typeface="+mn-ea"/>
          <a:cs typeface="+mn-cs"/>
        </a:defRPr>
      </a:lvl2pPr>
      <a:lvl3pPr marL="432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3pPr>
      <a:lvl4pPr marL="612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750" kern="1200">
          <a:solidFill>
            <a:schemeClr val="tx1"/>
          </a:solidFill>
          <a:latin typeface="+mn-lt"/>
          <a:ea typeface="+mn-ea"/>
          <a:cs typeface="+mn-cs"/>
        </a:defRPr>
      </a:lvl4pPr>
      <a:lvl5pPr marL="828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que 7" descr="Secrétariat Général">
            <a:extLst>
              <a:ext uri="{FF2B5EF4-FFF2-40B4-BE49-F238E27FC236}">
                <a16:creationId xmlns:a16="http://schemas.microsoft.com/office/drawing/2014/main" id="{F3B912CE-5E6D-E936-D2C7-3AA367FD29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6400" y="1267200"/>
            <a:ext cx="7524750" cy="3762375"/>
          </a:xfrm>
          <a:prstGeom prst="rect">
            <a:avLst/>
          </a:prstGeom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6CF19263-8BB9-FCBA-0F12-0026ECC3144C}"/>
              </a:ext>
            </a:extLst>
          </p:cNvPr>
          <p:cNvCxnSpPr>
            <a:cxnSpLocks/>
          </p:cNvCxnSpPr>
          <p:nvPr userDrawn="1"/>
        </p:nvCxnSpPr>
        <p:spPr>
          <a:xfrm>
            <a:off x="7318800" y="4896000"/>
            <a:ext cx="1825200" cy="0"/>
          </a:xfrm>
          <a:prstGeom prst="line">
            <a:avLst/>
          </a:prstGeom>
          <a:ln w="12700">
            <a:solidFill>
              <a:srgbClr val="D822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C5107AB6-55C2-5A86-45D5-36239C3EFF32}"/>
              </a:ext>
            </a:extLst>
          </p:cNvPr>
          <p:cNvCxnSpPr>
            <a:cxnSpLocks/>
          </p:cNvCxnSpPr>
          <p:nvPr userDrawn="1"/>
        </p:nvCxnSpPr>
        <p:spPr>
          <a:xfrm>
            <a:off x="0" y="1191600"/>
            <a:ext cx="9144000" cy="0"/>
          </a:xfrm>
          <a:prstGeom prst="line">
            <a:avLst/>
          </a:prstGeom>
          <a:ln w="12700">
            <a:solidFill>
              <a:srgbClr val="0F0F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phique 3" descr="Ministères de la Transition écologique, de l'Aménagement du territoire, des Transports, de la Ville et du Logement">
            <a:extLst>
              <a:ext uri="{FF2B5EF4-FFF2-40B4-BE49-F238E27FC236}">
                <a16:creationId xmlns:a16="http://schemas.microsoft.com/office/drawing/2014/main" id="{457998E2-12C2-8EDC-4937-3E97FCF63C1E}"/>
              </a:ext>
            </a:extLst>
          </p:cNvPr>
          <p:cNvPicPr>
            <a:picLocks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600" y="28800"/>
            <a:ext cx="1944003" cy="1126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33140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5FA39A13-25C3-E37C-AD55-76842E483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1907725"/>
            <a:ext cx="8513026" cy="1096073"/>
          </a:xfrm>
        </p:spPr>
        <p:txBody>
          <a:bodyPr/>
          <a:lstStyle/>
          <a:p>
            <a:r>
              <a:rPr lang="fr-FR" sz="3200" b="1" dirty="0"/>
              <a:t>PROJET DE LOI DE FINANCES POUR 2026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85377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C2F34C81-98B0-55DD-7344-5DA610A7C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7704" y="429798"/>
            <a:ext cx="4608512" cy="429646"/>
          </a:xfrm>
          <a:solidFill>
            <a:srgbClr val="66CCFF"/>
          </a:solidFill>
        </p:spPr>
        <p:txBody>
          <a:bodyPr/>
          <a:lstStyle/>
          <a:p>
            <a:pPr algn="ctr"/>
            <a:r>
              <a:rPr lang="fr-FR" sz="2400" dirty="0">
                <a:solidFill>
                  <a:srgbClr val="002060"/>
                </a:solidFill>
              </a:rPr>
              <a:t>Orientations générales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CB38F49F-0850-1E59-3775-8CD07510EB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1520" y="1289242"/>
            <a:ext cx="8352928" cy="3854258"/>
          </a:xfrm>
        </p:spPr>
        <p:txBody>
          <a:bodyPr/>
          <a:lstStyle/>
          <a:p>
            <a:pPr lvl="1">
              <a:defRPr/>
            </a:pPr>
            <a:r>
              <a:rPr lang="fr-FR" sz="1050" dirty="0">
                <a:solidFill>
                  <a:srgbClr val="000000"/>
                </a:solidFill>
                <a:latin typeface="Marianne"/>
              </a:rPr>
              <a:t>Ramener le déficit, de 5,4% PIB en 2025, </a:t>
            </a:r>
            <a:r>
              <a:rPr lang="fr-FR" sz="1050" b="1" dirty="0">
                <a:solidFill>
                  <a:srgbClr val="002060"/>
                </a:solidFill>
                <a:latin typeface="Marianne"/>
              </a:rPr>
              <a:t>à -4,7 %, </a:t>
            </a:r>
            <a:r>
              <a:rPr lang="fr-FR" sz="1050" dirty="0">
                <a:solidFill>
                  <a:srgbClr val="000000"/>
                </a:solidFill>
                <a:latin typeface="Marianne"/>
              </a:rPr>
              <a:t>via un effort principalement en dépenses (2/3 de l’effort total)</a:t>
            </a:r>
          </a:p>
          <a:p>
            <a:pPr lvl="1">
              <a:defRPr/>
            </a:pP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Poursuite de </a:t>
            </a:r>
            <a:r>
              <a:rPr lang="fr-FR" sz="1050" b="1" dirty="0">
                <a:solidFill>
                  <a:srgbClr val="002060"/>
                </a:solidFill>
                <a:latin typeface="Marianne"/>
              </a:rPr>
              <a:t>l’effort engagé dans la Défense et les missions régaliennes 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(+6,7 Md sur la mission Défense, hausse des crédits et des effectifs du ministère de l’Intérieur et de la Justice)</a:t>
            </a:r>
          </a:p>
          <a:p>
            <a:pPr lvl="1">
              <a:defRPr/>
            </a:pP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Progression des </a:t>
            </a:r>
            <a:r>
              <a:rPr lang="fr-FR" sz="1050" b="1" dirty="0">
                <a:solidFill>
                  <a:srgbClr val="002060"/>
                </a:solidFill>
                <a:latin typeface="Marianne"/>
              </a:rPr>
              <a:t>crédits dédiés à la transition énergétique </a:t>
            </a:r>
          </a:p>
          <a:p>
            <a:pPr lvl="2">
              <a:defRPr/>
            </a:pPr>
            <a:r>
              <a:rPr kumimoji="0" lang="fr-FR" sz="9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arianne"/>
                <a:ea typeface="+mn-ea"/>
                <a:cs typeface="+mn-cs"/>
              </a:rPr>
              <a:t>reconduction des aides à l’achat ou la location de véhicules, avec en particulier la </a:t>
            </a:r>
            <a:r>
              <a:rPr kumimoji="0" lang="fr-FR" sz="95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arianne"/>
                <a:ea typeface="+mn-ea"/>
                <a:cs typeface="+mn-cs"/>
              </a:rPr>
              <a:t>relance du leasing social</a:t>
            </a:r>
          </a:p>
          <a:p>
            <a:pPr lvl="2">
              <a:defRPr/>
            </a:pPr>
            <a:r>
              <a:rPr lang="fr-FR" sz="950" dirty="0">
                <a:latin typeface="Marianne"/>
              </a:rPr>
              <a:t>c</a:t>
            </a:r>
            <a:r>
              <a:rPr kumimoji="0" lang="fr-FR" sz="95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arianne"/>
                <a:ea typeface="+mn-ea"/>
                <a:cs typeface="+mn-cs"/>
              </a:rPr>
              <a:t>onservation</a:t>
            </a:r>
            <a:r>
              <a:rPr kumimoji="0" lang="fr-FR" sz="9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arianne"/>
                <a:ea typeface="+mn-ea"/>
                <a:cs typeface="+mn-cs"/>
              </a:rPr>
              <a:t> du </a:t>
            </a:r>
            <a:r>
              <a:rPr kumimoji="0" lang="fr-FR" sz="95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arianne"/>
                <a:ea typeface="+mn-ea"/>
                <a:cs typeface="+mn-cs"/>
              </a:rPr>
              <a:t>soutien à la rénovation énergétique des logements</a:t>
            </a:r>
            <a:r>
              <a:rPr kumimoji="0" lang="fr-FR" sz="9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arianne"/>
                <a:ea typeface="+mn-ea"/>
                <a:cs typeface="+mn-cs"/>
              </a:rPr>
              <a:t> </a:t>
            </a:r>
          </a:p>
          <a:p>
            <a:pPr lvl="2">
              <a:defRPr/>
            </a:pPr>
            <a:r>
              <a:rPr lang="fr-FR" sz="950" dirty="0">
                <a:latin typeface="Marianne"/>
              </a:rPr>
              <a:t>R</a:t>
            </a:r>
            <a:r>
              <a:rPr kumimoji="0" lang="fr-FR" sz="95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arianne"/>
                <a:ea typeface="+mn-ea"/>
                <a:cs typeface="+mn-cs"/>
              </a:rPr>
              <a:t>ecentrage</a:t>
            </a:r>
            <a:r>
              <a:rPr kumimoji="0" lang="fr-FR" sz="95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arianne"/>
                <a:ea typeface="+mn-ea"/>
                <a:cs typeface="+mn-cs"/>
              </a:rPr>
              <a:t> des aides </a:t>
            </a:r>
            <a:r>
              <a:rPr kumimoji="0" lang="fr-FR" sz="9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arianne"/>
                <a:ea typeface="+mn-ea"/>
                <a:cs typeface="+mn-cs"/>
              </a:rPr>
              <a:t>sur les logements prioritaires et en accentuation de la </a:t>
            </a:r>
            <a:r>
              <a:rPr kumimoji="0" lang="fr-FR" sz="95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arianne"/>
                <a:ea typeface="+mn-ea"/>
                <a:cs typeface="+mn-cs"/>
              </a:rPr>
              <a:t>lutte contre les fraudes</a:t>
            </a:r>
          </a:p>
          <a:p>
            <a:pPr lvl="2">
              <a:defRPr/>
            </a:pPr>
            <a:r>
              <a:rPr lang="fr-FR" sz="950" b="1" dirty="0">
                <a:latin typeface="Marianne"/>
              </a:rPr>
              <a:t>Le budget vert estime que les dépenses favorables à l’environnement augmentent de 2,1 Md, et celles défavorables baissent de 2 Md€ entre LFI 2025 et PLF 2026</a:t>
            </a:r>
            <a:endParaRPr lang="fr-FR" sz="950" dirty="0">
              <a:latin typeface="Marianne"/>
            </a:endParaRPr>
          </a:p>
          <a:p>
            <a:pPr lvl="1">
              <a:defRPr/>
            </a:pPr>
            <a:r>
              <a:rPr lang="fr-FR" sz="1050" dirty="0">
                <a:solidFill>
                  <a:srgbClr val="000000"/>
                </a:solidFill>
                <a:latin typeface="Marianne"/>
              </a:rPr>
              <a:t>E</a:t>
            </a:r>
            <a:r>
              <a:rPr kumimoji="0" lang="fr-FR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ffort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de </a:t>
            </a:r>
            <a:r>
              <a:rPr lang="fr-FR" sz="1050" b="1" dirty="0">
                <a:solidFill>
                  <a:srgbClr val="002060"/>
                </a:solidFill>
                <a:latin typeface="Marianne"/>
              </a:rPr>
              <a:t>verdissement de la fiscalité </a:t>
            </a:r>
          </a:p>
          <a:p>
            <a:pPr lvl="2">
              <a:defRPr/>
            </a:pPr>
            <a:r>
              <a:rPr kumimoji="0" lang="fr-FR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en incitant à </a:t>
            </a:r>
            <a:r>
              <a:rPr kumimoji="0" lang="fr-FR" sz="9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l’électrification des flottes de véhicules </a:t>
            </a:r>
            <a:r>
              <a:rPr kumimoji="0" lang="fr-FR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(verdissement de la taxe sur les véhicules et le recentrage de la déduction exceptionnelle en faveur des poids lourds et véhicules utilitaires légers qui utilisent des énergies propres) </a:t>
            </a:r>
            <a:endParaRPr lang="fr-FR" sz="950" dirty="0">
              <a:solidFill>
                <a:srgbClr val="000000"/>
              </a:solidFill>
              <a:latin typeface="Marianne"/>
            </a:endParaRPr>
          </a:p>
          <a:p>
            <a:pPr lvl="2">
              <a:defRPr/>
            </a:pPr>
            <a:r>
              <a:rPr kumimoji="0" lang="fr-FR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en réformant la </a:t>
            </a:r>
            <a:r>
              <a:rPr kumimoji="0" lang="fr-FR" sz="9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fiscalité des déchets </a:t>
            </a:r>
            <a:r>
              <a:rPr kumimoji="0" lang="fr-FR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afin de la rendre plus incitative (l’introduction d’une taxe sur les emballages en plastique et la hausse de la TGAP sur l’enfouissement et l’incinération)</a:t>
            </a:r>
          </a:p>
          <a:p>
            <a:pPr marL="1800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None/>
              <a:tabLst/>
              <a:defRPr/>
            </a:pPr>
            <a:endParaRPr kumimoji="0" lang="fr-FR" sz="9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riann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0718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BC74723-11AA-41FA-8F6E-8FCF2FFD96B6}"/>
              </a:ext>
            </a:extLst>
          </p:cNvPr>
          <p:cNvSpPr/>
          <p:nvPr/>
        </p:nvSpPr>
        <p:spPr>
          <a:xfrm>
            <a:off x="6341432" y="2319101"/>
            <a:ext cx="2664287" cy="1116746"/>
          </a:xfrm>
          <a:prstGeom prst="rect">
            <a:avLst/>
          </a:prstGeom>
          <a:solidFill>
            <a:schemeClr val="accent1">
              <a:lumMod val="90000"/>
              <a:lumOff val="10000"/>
              <a:alpha val="26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C2F34C81-98B0-55DD-7344-5DA610A7C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7704" y="429798"/>
            <a:ext cx="4608512" cy="429646"/>
          </a:xfrm>
          <a:solidFill>
            <a:srgbClr val="66CCFF"/>
          </a:solidFill>
        </p:spPr>
        <p:txBody>
          <a:bodyPr/>
          <a:lstStyle/>
          <a:p>
            <a:pPr algn="ctr"/>
            <a:r>
              <a:rPr lang="fr-FR" sz="2400" dirty="0">
                <a:solidFill>
                  <a:srgbClr val="002060"/>
                </a:solidFill>
              </a:rPr>
              <a:t>Pôle ministériel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CB38F49F-0850-1E59-3775-8CD07510EB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28184" y="1153200"/>
            <a:ext cx="2591824" cy="3854258"/>
          </a:xfrm>
        </p:spPr>
        <p:txBody>
          <a:bodyPr/>
          <a:lstStyle/>
          <a:p>
            <a:pPr marL="1800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None/>
              <a:tabLst/>
              <a:defRPr/>
            </a:pPr>
            <a:r>
              <a:rPr kumimoji="0" lang="fr-FR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De nombreux mouvements importants des moyens du PLF 2026 ne se traduisent pas nécessairement par une évolution des moyens effectifs :</a:t>
            </a:r>
          </a:p>
          <a:p>
            <a:pPr marL="1800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None/>
              <a:tabLst/>
              <a:defRPr/>
            </a:pPr>
            <a:r>
              <a:rPr lang="fr-FR" dirty="0">
                <a:solidFill>
                  <a:srgbClr val="000000"/>
                </a:solidFill>
                <a:latin typeface="Marianne"/>
              </a:rPr>
              <a:t>- Bascule de dispositifs vers CEE (ANAH, aide aux véhicules propres)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Présentation du budget de l’ADEME distinguant AE et CP, retraçant dans la comptabilité de l’État le niveau des engagements pris par l’ADEME =&gt; rattrapage en AE de 856 M€, destiné à couvrir les engagements pris avant 2026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lang="fr-FR" dirty="0">
                <a:solidFill>
                  <a:srgbClr val="000000"/>
                </a:solidFill>
                <a:latin typeface="Marianne"/>
              </a:rPr>
              <a:t>Hausse des taxes affectées à l’AFITF en regard de la baisse des RNF</a:t>
            </a:r>
          </a:p>
          <a:p>
            <a:pPr lvl="1">
              <a:buFontTx/>
              <a:buChar char="-"/>
              <a:defRPr/>
            </a:pPr>
            <a:r>
              <a:rPr lang="fr-FR" dirty="0">
                <a:solidFill>
                  <a:srgbClr val="000000"/>
                </a:solidFill>
                <a:latin typeface="Marianne"/>
              </a:rPr>
              <a:t> CEA (financement </a:t>
            </a:r>
            <a:r>
              <a:rPr lang="fr-FR" dirty="0" err="1">
                <a:solidFill>
                  <a:srgbClr val="000000"/>
                </a:solidFill>
                <a:latin typeface="Marianne"/>
              </a:rPr>
              <a:t>MinArm</a:t>
            </a:r>
            <a:r>
              <a:rPr lang="fr-FR" dirty="0">
                <a:solidFill>
                  <a:srgbClr val="000000"/>
                </a:solidFill>
                <a:latin typeface="Marianne"/>
              </a:rPr>
              <a:t>), indexation des redevances de SNCF Réseau…</a:t>
            </a:r>
            <a:endParaRPr kumimoji="0" lang="fr-FR" sz="9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rianne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9D9717E-3163-4A85-8F43-06495FB143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2317181"/>
              </p:ext>
            </p:extLst>
          </p:nvPr>
        </p:nvGraphicFramePr>
        <p:xfrm>
          <a:off x="251520" y="1153200"/>
          <a:ext cx="5760640" cy="3859333"/>
        </p:xfrm>
        <a:graphic>
          <a:graphicData uri="http://schemas.openxmlformats.org/drawingml/2006/table">
            <a:tbl>
              <a:tblPr/>
              <a:tblGrid>
                <a:gridCol w="2041645">
                  <a:extLst>
                    <a:ext uri="{9D8B030D-6E8A-4147-A177-3AD203B41FA5}">
                      <a16:colId xmlns:a16="http://schemas.microsoft.com/office/drawing/2014/main" val="1754585305"/>
                    </a:ext>
                  </a:extLst>
                </a:gridCol>
                <a:gridCol w="427811">
                  <a:extLst>
                    <a:ext uri="{9D8B030D-6E8A-4147-A177-3AD203B41FA5}">
                      <a16:colId xmlns:a16="http://schemas.microsoft.com/office/drawing/2014/main" val="3392974915"/>
                    </a:ext>
                  </a:extLst>
                </a:gridCol>
                <a:gridCol w="427811">
                  <a:extLst>
                    <a:ext uri="{9D8B030D-6E8A-4147-A177-3AD203B41FA5}">
                      <a16:colId xmlns:a16="http://schemas.microsoft.com/office/drawing/2014/main" val="1190894426"/>
                    </a:ext>
                  </a:extLst>
                </a:gridCol>
                <a:gridCol w="427811">
                  <a:extLst>
                    <a:ext uri="{9D8B030D-6E8A-4147-A177-3AD203B41FA5}">
                      <a16:colId xmlns:a16="http://schemas.microsoft.com/office/drawing/2014/main" val="3436729172"/>
                    </a:ext>
                  </a:extLst>
                </a:gridCol>
                <a:gridCol w="427811">
                  <a:extLst>
                    <a:ext uri="{9D8B030D-6E8A-4147-A177-3AD203B41FA5}">
                      <a16:colId xmlns:a16="http://schemas.microsoft.com/office/drawing/2014/main" val="1251380284"/>
                    </a:ext>
                  </a:extLst>
                </a:gridCol>
                <a:gridCol w="427811">
                  <a:extLst>
                    <a:ext uri="{9D8B030D-6E8A-4147-A177-3AD203B41FA5}">
                      <a16:colId xmlns:a16="http://schemas.microsoft.com/office/drawing/2014/main" val="3229103402"/>
                    </a:ext>
                  </a:extLst>
                </a:gridCol>
                <a:gridCol w="427811">
                  <a:extLst>
                    <a:ext uri="{9D8B030D-6E8A-4147-A177-3AD203B41FA5}">
                      <a16:colId xmlns:a16="http://schemas.microsoft.com/office/drawing/2014/main" val="3573325391"/>
                    </a:ext>
                  </a:extLst>
                </a:gridCol>
                <a:gridCol w="232506">
                  <a:extLst>
                    <a:ext uri="{9D8B030D-6E8A-4147-A177-3AD203B41FA5}">
                      <a16:colId xmlns:a16="http://schemas.microsoft.com/office/drawing/2014/main" val="216476587"/>
                    </a:ext>
                  </a:extLst>
                </a:gridCol>
                <a:gridCol w="452529">
                  <a:extLst>
                    <a:ext uri="{9D8B030D-6E8A-4147-A177-3AD203B41FA5}">
                      <a16:colId xmlns:a16="http://schemas.microsoft.com/office/drawing/2014/main" val="3152357609"/>
                    </a:ext>
                  </a:extLst>
                </a:gridCol>
                <a:gridCol w="467094">
                  <a:extLst>
                    <a:ext uri="{9D8B030D-6E8A-4147-A177-3AD203B41FA5}">
                      <a16:colId xmlns:a16="http://schemas.microsoft.com/office/drawing/2014/main" val="1046396549"/>
                    </a:ext>
                  </a:extLst>
                </a:gridCol>
              </a:tblGrid>
              <a:tr h="18241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fr-F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M€ - Crédits budgétaires y.c. T2 CAS et taxes affectées plafonnées,</a:t>
                      </a:r>
                    </a:p>
                    <a:p>
                      <a:pPr algn="l" fontAlgn="ctr"/>
                      <a:r>
                        <a:rPr lang="fr-F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Format courant</a:t>
                      </a: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8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Dont SCI et SCSP</a:t>
                      </a: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814054"/>
                  </a:ext>
                </a:extLst>
              </a:tr>
              <a:tr h="25538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AE LFI 25</a:t>
                      </a: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CP LFI 25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AE  PLF 2026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CP PLF 2026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Variation AE</a:t>
                      </a: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Variation CP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8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Variation AE</a:t>
                      </a: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Variation CP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9208455"/>
                  </a:ext>
                </a:extLst>
              </a:tr>
              <a:tr h="182415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042" marR="9042" marT="904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63 219</a:t>
                      </a: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62 049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63 933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61 836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714</a:t>
                      </a: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-213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fr-FR" sz="1000" b="1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1 025</a:t>
                      </a: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1 039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416995"/>
                  </a:ext>
                </a:extLst>
              </a:tr>
              <a:tr h="357532"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Aménagement du territoire et de la décentralisation</a:t>
                      </a: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4 987</a:t>
                      </a: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4 986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4 853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5 009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-133</a:t>
                      </a: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fr-FR" sz="10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1203770"/>
                  </a:ext>
                </a:extLst>
              </a:tr>
              <a:tr h="350235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Économie, finances et souveraineté industrielle, énergétique et numérique</a:t>
                      </a:r>
                    </a:p>
                  </a:txBody>
                  <a:tcPr marL="9042" marR="9042" marT="904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13 267</a:t>
                      </a: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12 483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12 593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12 107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-674</a:t>
                      </a: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-376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fr-FR" sz="1000" b="1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644158"/>
                  </a:ext>
                </a:extLst>
              </a:tr>
              <a:tr h="175118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Aides à l'acquisition de véhicules propres</a:t>
                      </a:r>
                    </a:p>
                  </a:txBody>
                  <a:tcPr marL="9042" marR="9042" marT="904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486</a:t>
                      </a: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486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-398</a:t>
                      </a: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-398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3026143"/>
                  </a:ext>
                </a:extLst>
              </a:tr>
              <a:tr h="182415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Transfert P190 -&gt; P159</a:t>
                      </a:r>
                    </a:p>
                  </a:txBody>
                  <a:tcPr marL="9042" marR="9042" marT="904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-98</a:t>
                      </a: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-98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-98</a:t>
                      </a: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-98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8915649"/>
                  </a:ext>
                </a:extLst>
              </a:tr>
              <a:tr h="525354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Transition écologique, biodiversité et négociations internationales sur le climat et la nature</a:t>
                      </a:r>
                    </a:p>
                  </a:txBody>
                  <a:tcPr marL="9042" marR="9042" marT="904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10 098</a:t>
                      </a: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10 028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11 034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10 399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936</a:t>
                      </a: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371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fr-FR" sz="10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337</a:t>
                      </a: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342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7727241"/>
                  </a:ext>
                </a:extLst>
              </a:tr>
              <a:tr h="175118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Transfert P190 -&gt; P159</a:t>
                      </a:r>
                    </a:p>
                  </a:txBody>
                  <a:tcPr marL="9042" marR="9042" marT="904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4146081"/>
                  </a:ext>
                </a:extLst>
              </a:tr>
              <a:tr h="182415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Nouvelles modalités budgétisation Ademe</a:t>
                      </a:r>
                    </a:p>
                  </a:txBody>
                  <a:tcPr marL="9042" marR="9042" marT="904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888</a:t>
                      </a: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888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2 094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1 059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1 206</a:t>
                      </a: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171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</a:t>
                      </a: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0837727"/>
                  </a:ext>
                </a:extLst>
              </a:tr>
              <a:tr h="182415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Transports</a:t>
                      </a:r>
                    </a:p>
                  </a:txBody>
                  <a:tcPr marL="9042" marR="9042" marT="904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10 895</a:t>
                      </a: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10 713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12 654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11 390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1 759</a:t>
                      </a: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677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fr-FR" sz="1000" b="1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451</a:t>
                      </a: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461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8486689"/>
                  </a:ext>
                </a:extLst>
              </a:tr>
              <a:tr h="175118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Ville et logement</a:t>
                      </a:r>
                    </a:p>
                  </a:txBody>
                  <a:tcPr marL="9042" marR="9042" marT="904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23 972</a:t>
                      </a: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23 839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22 799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22 931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-1 173</a:t>
                      </a: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-908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fr-FR" sz="1000" b="1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218</a:t>
                      </a: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218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550693"/>
                  </a:ext>
                </a:extLst>
              </a:tr>
              <a:tr h="182415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Contribution à l'ANAH</a:t>
                      </a:r>
                    </a:p>
                  </a:txBody>
                  <a:tcPr marL="9042" marR="9042" marT="904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2 265</a:t>
                      </a: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2 035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1 506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1 535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-759</a:t>
                      </a: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-500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154</a:t>
                      </a: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153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4524031"/>
                  </a:ext>
                </a:extLst>
              </a:tr>
              <a:tr h="182415">
                <a:tc>
                  <a:txBody>
                    <a:bodyPr/>
                    <a:lstStyle/>
                    <a:p>
                      <a:pPr algn="l" fontAlgn="b"/>
                      <a:endParaRPr lang="en-US" sz="1000" b="1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2" marR="9042" marT="904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fr-FR" sz="1000" b="1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2" marR="9042" marT="904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fr-FR" sz="1000" b="1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2" marR="9042" marT="904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fr-FR" sz="1000" b="1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2" marR="9042" marT="904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fr-FR" sz="1000" b="1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2" marR="9042" marT="904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fr-FR" sz="1000" b="1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2" marR="9042" marT="904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fr-FR" sz="10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2" marR="9042" marT="904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fr-FR" sz="10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2" marR="9042" marT="904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fr-FR" sz="1000" b="1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2" marR="9042" marT="904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fr-FR" sz="10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2" marR="9042" marT="904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4411161"/>
                  </a:ext>
                </a:extLst>
              </a:tr>
              <a:tr h="18241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hors Ademe, Anah, AVP</a:t>
                      </a:r>
                    </a:p>
                  </a:txBody>
                  <a:tcPr marL="9042" marR="9042" marT="904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59 579</a:t>
                      </a: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58 640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60 245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59 153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665</a:t>
                      </a: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514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fr-FR" sz="10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751</a:t>
                      </a:r>
                    </a:p>
                  </a:txBody>
                  <a:tcPr marL="9042" marR="9042" marT="90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765</a:t>
                      </a:r>
                    </a:p>
                  </a:txBody>
                  <a:tcPr marL="9042" marR="9042" marT="904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3069330"/>
                  </a:ext>
                </a:extLst>
              </a:tr>
            </a:tbl>
          </a:graphicData>
        </a:graphic>
      </p:graphicFrame>
      <p:sp>
        <p:nvSpPr>
          <p:cNvPr id="18" name="Rectangle 17">
            <a:extLst>
              <a:ext uri="{FF2B5EF4-FFF2-40B4-BE49-F238E27FC236}">
                <a16:creationId xmlns:a16="http://schemas.microsoft.com/office/drawing/2014/main" id="{CF95C52A-195F-4FFF-8A97-1D9CB7631891}"/>
              </a:ext>
            </a:extLst>
          </p:cNvPr>
          <p:cNvSpPr/>
          <p:nvPr/>
        </p:nvSpPr>
        <p:spPr>
          <a:xfrm>
            <a:off x="6341432" y="1851670"/>
            <a:ext cx="2664287" cy="347350"/>
          </a:xfrm>
          <a:prstGeom prst="rect">
            <a:avLst/>
          </a:prstGeom>
          <a:solidFill>
            <a:schemeClr val="accent5">
              <a:alpha val="26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2963617-64B1-42C3-9200-4470D962AA1F}"/>
              </a:ext>
            </a:extLst>
          </p:cNvPr>
          <p:cNvSpPr/>
          <p:nvPr/>
        </p:nvSpPr>
        <p:spPr>
          <a:xfrm>
            <a:off x="3995936" y="2859782"/>
            <a:ext cx="864096" cy="238579"/>
          </a:xfrm>
          <a:prstGeom prst="rect">
            <a:avLst/>
          </a:prstGeom>
          <a:solidFill>
            <a:schemeClr val="accent5">
              <a:alpha val="26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6BE68C9-E6A1-4232-8864-D15D51C694F6}"/>
              </a:ext>
            </a:extLst>
          </p:cNvPr>
          <p:cNvSpPr/>
          <p:nvPr/>
        </p:nvSpPr>
        <p:spPr>
          <a:xfrm>
            <a:off x="3995936" y="4443959"/>
            <a:ext cx="864096" cy="193470"/>
          </a:xfrm>
          <a:prstGeom prst="rect">
            <a:avLst/>
          </a:prstGeom>
          <a:solidFill>
            <a:schemeClr val="accent5">
              <a:alpha val="26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F1AAB40-61B6-4423-A2B6-4AD41F58EBB0}"/>
              </a:ext>
            </a:extLst>
          </p:cNvPr>
          <p:cNvSpPr/>
          <p:nvPr/>
        </p:nvSpPr>
        <p:spPr>
          <a:xfrm>
            <a:off x="4012704" y="3867894"/>
            <a:ext cx="847327" cy="238579"/>
          </a:xfrm>
          <a:prstGeom prst="rect">
            <a:avLst/>
          </a:prstGeom>
          <a:solidFill>
            <a:schemeClr val="accent1">
              <a:lumMod val="90000"/>
              <a:lumOff val="10000"/>
              <a:alpha val="26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926AC6F-E0C9-4BAE-97B7-3CC1BE13019F}"/>
              </a:ext>
            </a:extLst>
          </p:cNvPr>
          <p:cNvSpPr/>
          <p:nvPr/>
        </p:nvSpPr>
        <p:spPr>
          <a:xfrm>
            <a:off x="4004319" y="4103410"/>
            <a:ext cx="864096" cy="193470"/>
          </a:xfrm>
          <a:prstGeom prst="rect">
            <a:avLst/>
          </a:prstGeom>
          <a:solidFill>
            <a:srgbClr val="FFFF00">
              <a:alpha val="26000"/>
            </a:srgb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69BAD40-7952-4834-A49A-30384E40BB07}"/>
              </a:ext>
            </a:extLst>
          </p:cNvPr>
          <p:cNvSpPr/>
          <p:nvPr/>
        </p:nvSpPr>
        <p:spPr>
          <a:xfrm>
            <a:off x="6341433" y="3471367"/>
            <a:ext cx="2664286" cy="434221"/>
          </a:xfrm>
          <a:prstGeom prst="rect">
            <a:avLst/>
          </a:prstGeom>
          <a:solidFill>
            <a:srgbClr val="FFFF00">
              <a:alpha val="26000"/>
            </a:srgb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2176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C2F34C81-98B0-55DD-7344-5DA610A7C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7704" y="429798"/>
            <a:ext cx="4608512" cy="429646"/>
          </a:xfrm>
          <a:solidFill>
            <a:srgbClr val="66CCFF"/>
          </a:solidFill>
        </p:spPr>
        <p:txBody>
          <a:bodyPr/>
          <a:lstStyle/>
          <a:p>
            <a:pPr algn="ctr"/>
            <a:r>
              <a:rPr lang="fr-FR" sz="2400" dirty="0">
                <a:solidFill>
                  <a:srgbClr val="002060"/>
                </a:solidFill>
              </a:rPr>
              <a:t>MATD et MVL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CB38F49F-0850-1E59-3775-8CD07510EB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68144" y="2787774"/>
            <a:ext cx="3112753" cy="2069944"/>
          </a:xfrm>
        </p:spPr>
        <p:txBody>
          <a:bodyPr/>
          <a:lstStyle/>
          <a:p>
            <a:pPr marL="1800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None/>
              <a:tabLst/>
              <a:defRPr/>
            </a:pPr>
            <a:r>
              <a:rPr lang="fr-FR" b="1" dirty="0">
                <a:solidFill>
                  <a:srgbClr val="000000"/>
                </a:solidFill>
                <a:latin typeface="Marianne"/>
              </a:rPr>
              <a:t>P109 :</a:t>
            </a:r>
            <a:r>
              <a:rPr lang="fr-FR" dirty="0">
                <a:solidFill>
                  <a:srgbClr val="000000"/>
                </a:solidFill>
                <a:latin typeface="Marianne"/>
              </a:rPr>
              <a:t>  Stabilisation du montant des APL pour les allocataires ; Recentrage des aides aux étudiants étrangers non communautaires aux titulaires d’une bourse sur critères sociaux à compter du 1</a:t>
            </a:r>
            <a:r>
              <a:rPr lang="fr-FR" baseline="30000" dirty="0">
                <a:solidFill>
                  <a:srgbClr val="000000"/>
                </a:solidFill>
                <a:latin typeface="Marianne"/>
              </a:rPr>
              <a:t>er</a:t>
            </a:r>
            <a:r>
              <a:rPr lang="fr-FR" dirty="0">
                <a:solidFill>
                  <a:srgbClr val="000000"/>
                </a:solidFill>
                <a:latin typeface="Marianne"/>
              </a:rPr>
              <a:t> juillet 2026</a:t>
            </a:r>
          </a:p>
          <a:p>
            <a:pPr marL="1800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None/>
              <a:tabLst/>
              <a:defRPr/>
            </a:pPr>
            <a:r>
              <a:rPr kumimoji="0" lang="fr-FR" sz="9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P135 : </a:t>
            </a:r>
            <a:r>
              <a:rPr kumimoji="0" lang="fr-FR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Cf. ANAH  </a:t>
            </a:r>
          </a:p>
          <a:p>
            <a:pPr marL="1800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None/>
              <a:tabLst/>
              <a:defRPr/>
            </a:pPr>
            <a:r>
              <a:rPr lang="fr-FR" b="1" dirty="0">
                <a:solidFill>
                  <a:srgbClr val="000000"/>
                </a:solidFill>
                <a:latin typeface="Marianne"/>
              </a:rPr>
              <a:t>P147 :</a:t>
            </a:r>
            <a:r>
              <a:rPr lang="fr-FR" dirty="0">
                <a:solidFill>
                  <a:srgbClr val="000000"/>
                </a:solidFill>
                <a:latin typeface="Marianne"/>
              </a:rPr>
              <a:t> +50 M€ ANRU </a:t>
            </a:r>
          </a:p>
          <a:p>
            <a:pPr marL="1800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None/>
              <a:tabLst/>
              <a:defRPr/>
            </a:pPr>
            <a:r>
              <a:rPr kumimoji="0" lang="fr-FR" sz="9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P177 :</a:t>
            </a:r>
            <a:r>
              <a:rPr kumimoji="0" lang="fr-FR" sz="9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Meilleure budgétisation de l’hébergement d’urgence. 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D9932A7B-6F8F-4914-B4E9-3B8F5C4A51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7446839"/>
              </p:ext>
            </p:extLst>
          </p:nvPr>
        </p:nvGraphicFramePr>
        <p:xfrm>
          <a:off x="343372" y="1140728"/>
          <a:ext cx="5410200" cy="1744980"/>
        </p:xfrm>
        <a:graphic>
          <a:graphicData uri="http://schemas.openxmlformats.org/drawingml/2006/table">
            <a:tbl>
              <a:tblPr/>
              <a:tblGrid>
                <a:gridCol w="1295400">
                  <a:extLst>
                    <a:ext uri="{9D8B030D-6E8A-4147-A177-3AD203B41FA5}">
                      <a16:colId xmlns:a16="http://schemas.microsoft.com/office/drawing/2014/main" val="231971495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939257597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971040989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550181417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17533220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68835956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37732699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31286379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65123561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635027361"/>
                    </a:ext>
                  </a:extLst>
                </a:gridCol>
              </a:tblGrid>
              <a:tr h="1905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Programme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8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Dont SCI et SCSP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092654"/>
                  </a:ext>
                </a:extLst>
              </a:tr>
              <a:tr h="2667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AE LFI 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CP LFI 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AE  PLF 2026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CP PLF 2026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Variation AE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Variation CP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Variation AE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Variation CP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31493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Aménagement du territoire et décentralisation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4 987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4 986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4 853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5 009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817713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762236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3 661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3 608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3 511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3 676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- 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574469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- 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564522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- 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0737185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AF21DE9B-2D0E-4954-A268-50DDBF5943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6657648"/>
              </p:ext>
            </p:extLst>
          </p:nvPr>
        </p:nvGraphicFramePr>
        <p:xfrm>
          <a:off x="343372" y="3411066"/>
          <a:ext cx="5410200" cy="1104900"/>
        </p:xfrm>
        <a:graphic>
          <a:graphicData uri="http://schemas.openxmlformats.org/drawingml/2006/table">
            <a:tbl>
              <a:tblPr/>
              <a:tblGrid>
                <a:gridCol w="1295400">
                  <a:extLst>
                    <a:ext uri="{9D8B030D-6E8A-4147-A177-3AD203B41FA5}">
                      <a16:colId xmlns:a16="http://schemas.microsoft.com/office/drawing/2014/main" val="349576260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61061947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5444400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477415536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27152869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7718631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07812113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573274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405120807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668427120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Ville et logement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23 972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23 839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22 799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22 931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-1 173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-908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602516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16 713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16 713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16 126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16 126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-587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269506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2 672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2 514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1 923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2 030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-483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639712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135 - TA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1 041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1 041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1 051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1 051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617008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- 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449913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2 937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2 961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3 047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3 071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- 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0599437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9512F134-5976-4810-9B8C-93624D540B12}"/>
              </a:ext>
            </a:extLst>
          </p:cNvPr>
          <p:cNvSpPr txBox="1"/>
          <p:nvPr/>
        </p:nvSpPr>
        <p:spPr bwMode="gray">
          <a:xfrm>
            <a:off x="5776784" y="1347614"/>
            <a:ext cx="2716143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None/>
              <a:tabLst/>
              <a:defRPr/>
            </a:pP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Baisse des soutiens à l’investissement des collectivités, en </a:t>
            </a:r>
            <a:r>
              <a:rPr lang="fr-FR" sz="1050" dirty="0">
                <a:solidFill>
                  <a:srgbClr val="000000"/>
                </a:solidFill>
                <a:latin typeface="Marianne"/>
              </a:rPr>
              <a:t>cohérence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 avec le cycle électoral</a:t>
            </a:r>
          </a:p>
        </p:txBody>
      </p:sp>
    </p:spTree>
    <p:extLst>
      <p:ext uri="{BB962C8B-B14F-4D97-AF65-F5344CB8AC3E}">
        <p14:creationId xmlns:p14="http://schemas.microsoft.com/office/powerpoint/2010/main" val="3340590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C2F34C81-98B0-55DD-7344-5DA610A7C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7704" y="429798"/>
            <a:ext cx="4608512" cy="429646"/>
          </a:xfrm>
          <a:solidFill>
            <a:srgbClr val="66CCFF"/>
          </a:solidFill>
        </p:spPr>
        <p:txBody>
          <a:bodyPr/>
          <a:lstStyle/>
          <a:p>
            <a:pPr algn="ctr"/>
            <a:r>
              <a:rPr lang="fr-FR" sz="2400" dirty="0">
                <a:solidFill>
                  <a:srgbClr val="002060"/>
                </a:solidFill>
              </a:rPr>
              <a:t>MTEBNICN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CB38F49F-0850-1E59-3775-8CD07510EB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28184" y="1059582"/>
            <a:ext cx="2519816" cy="3654120"/>
          </a:xfrm>
        </p:spPr>
        <p:txBody>
          <a:bodyPr/>
          <a:lstStyle/>
          <a:p>
            <a:pPr marL="1800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None/>
              <a:tabLst/>
              <a:defRPr/>
            </a:pPr>
            <a:r>
              <a:rPr kumimoji="0" lang="fr-FR" sz="9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P113 : </a:t>
            </a:r>
            <a:r>
              <a:rPr lang="fr-FR" dirty="0">
                <a:solidFill>
                  <a:srgbClr val="000000"/>
                </a:solidFill>
                <a:latin typeface="Marianne"/>
              </a:rPr>
              <a:t>Hausse (+50M€) des TA des agences de l’eau, nouvelle marche du plan Eau.</a:t>
            </a:r>
          </a:p>
          <a:p>
            <a:pPr marL="1800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None/>
              <a:tabLst/>
              <a:defRPr/>
            </a:pPr>
            <a:r>
              <a:rPr lang="fr-FR" b="1" dirty="0">
                <a:solidFill>
                  <a:srgbClr val="000000"/>
                </a:solidFill>
                <a:latin typeface="Marianne"/>
              </a:rPr>
              <a:t>P159 : </a:t>
            </a:r>
            <a:r>
              <a:rPr lang="fr-FR" dirty="0">
                <a:solidFill>
                  <a:srgbClr val="000000"/>
                </a:solidFill>
                <a:latin typeface="Marianne"/>
              </a:rPr>
              <a:t>Outre mouvements supra, +60M€ pour Météo-France (supercalculateur)</a:t>
            </a:r>
          </a:p>
          <a:p>
            <a:pPr marL="1800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None/>
              <a:tabLst/>
              <a:defRPr/>
            </a:pPr>
            <a:r>
              <a:rPr lang="fr-FR" b="1" dirty="0">
                <a:solidFill>
                  <a:srgbClr val="000000"/>
                </a:solidFill>
                <a:latin typeface="Marianne"/>
              </a:rPr>
              <a:t>P181 : </a:t>
            </a:r>
            <a:r>
              <a:rPr lang="fr-FR" dirty="0">
                <a:solidFill>
                  <a:srgbClr val="000000"/>
                </a:solidFill>
                <a:latin typeface="Marianne"/>
              </a:rPr>
              <a:t>Cf. </a:t>
            </a:r>
            <a:r>
              <a:rPr lang="fr-FR" dirty="0" err="1">
                <a:solidFill>
                  <a:srgbClr val="000000"/>
                </a:solidFill>
                <a:latin typeface="Marianne"/>
              </a:rPr>
              <a:t>Ademe</a:t>
            </a:r>
            <a:endParaRPr lang="fr-FR" dirty="0">
              <a:solidFill>
                <a:srgbClr val="000000"/>
              </a:solidFill>
              <a:latin typeface="Marianne"/>
            </a:endParaRPr>
          </a:p>
          <a:p>
            <a:pPr marL="1800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None/>
              <a:tabLst/>
              <a:defRPr/>
            </a:pPr>
            <a:r>
              <a:rPr lang="fr-FR" b="1" dirty="0">
                <a:solidFill>
                  <a:srgbClr val="000000"/>
                </a:solidFill>
                <a:latin typeface="Marianne"/>
              </a:rPr>
              <a:t>P197 :</a:t>
            </a:r>
            <a:r>
              <a:rPr lang="fr-FR" dirty="0">
                <a:solidFill>
                  <a:srgbClr val="000000"/>
                </a:solidFill>
                <a:latin typeface="Marianne"/>
              </a:rPr>
              <a:t> Meilleure budgétisation de l’ENIM après baisse de sa trésorerie.</a:t>
            </a:r>
          </a:p>
          <a:p>
            <a:pPr marL="1800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None/>
              <a:tabLst/>
              <a:defRPr/>
            </a:pPr>
            <a:r>
              <a:rPr lang="fr-FR" b="1" dirty="0">
                <a:solidFill>
                  <a:srgbClr val="000000"/>
                </a:solidFill>
                <a:latin typeface="Marianne"/>
              </a:rPr>
              <a:t>P205 :</a:t>
            </a:r>
            <a:r>
              <a:rPr lang="fr-FR" dirty="0">
                <a:solidFill>
                  <a:srgbClr val="000000"/>
                </a:solidFill>
                <a:latin typeface="Marianne"/>
              </a:rPr>
              <a:t> Les interventions économiques cofinancées par l’UE passent, en lien avec le cycle de la programmation européenne, de 13M€ à 61M€ en AE, et de 9 à 36 M€ en CP </a:t>
            </a:r>
          </a:p>
          <a:p>
            <a:pPr marL="1800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None/>
              <a:tabLst/>
              <a:defRPr/>
            </a:pPr>
            <a:r>
              <a:rPr lang="fr-FR" b="1" dirty="0">
                <a:solidFill>
                  <a:srgbClr val="000000"/>
                </a:solidFill>
                <a:latin typeface="Marianne"/>
              </a:rPr>
              <a:t>P380 :</a:t>
            </a:r>
            <a:r>
              <a:rPr lang="fr-FR" dirty="0">
                <a:solidFill>
                  <a:srgbClr val="000000"/>
                </a:solidFill>
                <a:latin typeface="Marianne"/>
              </a:rPr>
              <a:t> Nette baisse, en lien avec le cycle électoral – mais poursuite – des AE du fonds vert.</a:t>
            </a:r>
          </a:p>
          <a:p>
            <a:pPr marL="1800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None/>
              <a:tabLst/>
              <a:defRPr/>
            </a:pPr>
            <a:endParaRPr lang="fr-FR" dirty="0">
              <a:solidFill>
                <a:srgbClr val="000000"/>
              </a:solidFill>
              <a:latin typeface="Marianne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CD8B018-302A-4BF1-A1CA-3D8AE39B86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5212345"/>
              </p:ext>
            </p:extLst>
          </p:nvPr>
        </p:nvGraphicFramePr>
        <p:xfrm>
          <a:off x="323528" y="1491630"/>
          <a:ext cx="5715000" cy="2958465"/>
        </p:xfrm>
        <a:graphic>
          <a:graphicData uri="http://schemas.openxmlformats.org/drawingml/2006/table">
            <a:tbl>
              <a:tblPr/>
              <a:tblGrid>
                <a:gridCol w="1600200">
                  <a:extLst>
                    <a:ext uri="{9D8B030D-6E8A-4147-A177-3AD203B41FA5}">
                      <a16:colId xmlns:a16="http://schemas.microsoft.com/office/drawing/2014/main" val="69404172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848387296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44375901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555895596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7547126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26535524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96546144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37207402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424372382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103494299"/>
                    </a:ext>
                  </a:extLst>
                </a:gridCol>
              </a:tblGrid>
              <a:tr h="1905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Programme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8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Dont SCI et SCSP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012611"/>
                  </a:ext>
                </a:extLst>
              </a:tr>
              <a:tr h="2667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AE LFI 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CP LFI 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AE  PLF 2026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CP PLF 2026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Variation AE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Variation CP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Variation AE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Variation CP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9446560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Transition écologique, biodiversité et négociations internationales sur le climat et la nature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10 098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10 028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11 034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10 399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43343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438398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113 - TA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2 388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2 388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2 440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2 440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219493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949855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1 418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1 350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2 646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1 485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1 228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734833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87337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491284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205 - TA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- 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- 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325365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3 183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3 187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3 151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3 227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778893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1 150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1 124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1 086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- 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35447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5370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C2F34C81-98B0-55DD-7344-5DA610A7C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7704" y="429798"/>
            <a:ext cx="4608512" cy="429646"/>
          </a:xfrm>
          <a:solidFill>
            <a:srgbClr val="66CCFF"/>
          </a:solidFill>
        </p:spPr>
        <p:txBody>
          <a:bodyPr/>
          <a:lstStyle/>
          <a:p>
            <a:pPr algn="ctr"/>
            <a:r>
              <a:rPr lang="fr-FR" sz="2400" dirty="0">
                <a:solidFill>
                  <a:srgbClr val="002060"/>
                </a:solidFill>
              </a:rPr>
              <a:t>Transports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CB38F49F-0850-1E59-3775-8CD07510EB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12160" y="859444"/>
            <a:ext cx="2735840" cy="3854258"/>
          </a:xfrm>
        </p:spPr>
        <p:txBody>
          <a:bodyPr/>
          <a:lstStyle/>
          <a:p>
            <a:pPr marL="1800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None/>
              <a:tabLst/>
              <a:defRPr/>
            </a:pPr>
            <a:r>
              <a:rPr kumimoji="0" lang="fr-FR" sz="9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P203 : 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lang="fr-FR" dirty="0">
                <a:solidFill>
                  <a:srgbClr val="000000"/>
                </a:solidFill>
                <a:latin typeface="Marianne"/>
              </a:rPr>
              <a:t>L’action « transports collectifs » passe de 677 à 1562M€ en AE et 312M€ à 331M€ en CP (contrats de location de nouveau matériel roulant pour les trains de nuit)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lang="fr-FR" dirty="0">
                <a:solidFill>
                  <a:srgbClr val="000000"/>
                </a:solidFill>
                <a:latin typeface="Marianne"/>
              </a:rPr>
              <a:t>Hausse de 399 M€ des TA AFITF mais le montant des CP n’augmente que de 40 M€ (cf. supra, baisse des recettes non fiscales)</a:t>
            </a:r>
          </a:p>
          <a:p>
            <a:pPr marL="1800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None/>
              <a:tabLst/>
              <a:defRPr/>
            </a:pPr>
            <a:r>
              <a:rPr lang="fr-FR" b="1" dirty="0">
                <a:solidFill>
                  <a:srgbClr val="000000"/>
                </a:solidFill>
                <a:latin typeface="Marianne"/>
              </a:rPr>
              <a:t>BACEA :</a:t>
            </a:r>
            <a:r>
              <a:rPr lang="fr-FR" dirty="0">
                <a:solidFill>
                  <a:srgbClr val="000000"/>
                </a:solidFill>
                <a:latin typeface="Marianne"/>
              </a:rPr>
              <a:t> Poursuite du plan de modernisation du contrôle aérien et protocole social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AE41C4B-C3A9-438B-82EF-D8370BA76A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2312518"/>
              </p:ext>
            </p:extLst>
          </p:nvPr>
        </p:nvGraphicFramePr>
        <p:xfrm>
          <a:off x="396000" y="1699260"/>
          <a:ext cx="5257800" cy="1744980"/>
        </p:xfrm>
        <a:graphic>
          <a:graphicData uri="http://schemas.openxmlformats.org/drawingml/2006/table">
            <a:tbl>
              <a:tblPr/>
              <a:tblGrid>
                <a:gridCol w="1143000">
                  <a:extLst>
                    <a:ext uri="{9D8B030D-6E8A-4147-A177-3AD203B41FA5}">
                      <a16:colId xmlns:a16="http://schemas.microsoft.com/office/drawing/2014/main" val="264486020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65794519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53992333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648490328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5003553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86269038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20480565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08189309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04906377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4147795688"/>
                    </a:ext>
                  </a:extLst>
                </a:gridCol>
              </a:tblGrid>
              <a:tr h="190500">
                <a:tc rowSpan="2">
                  <a:txBody>
                    <a:bodyPr/>
                    <a:lstStyle/>
                    <a:p>
                      <a:pPr algn="l" fontAlgn="ctr"/>
                      <a:r>
                        <a:rPr lang="fr-F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Programme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8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Dont SCI et SCSP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402701"/>
                  </a:ext>
                </a:extLst>
              </a:tr>
              <a:tr h="2667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AE LFI 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CP LFI 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AE  PLF 2026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CP PLF 2026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Variation AE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Variation CP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Variation AE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Variation CP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733721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Transports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10 895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10 713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12 654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11 390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1 759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616382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4 807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4 426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5 930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4 636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1 123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255995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203 - TA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3 731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3 731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4 178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4 178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113793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- 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810399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1 704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1 624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1 692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1 677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964979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- 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95186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- 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- 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8585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2372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C2F34C81-98B0-55DD-7344-5DA610A7C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7704" y="429798"/>
            <a:ext cx="4608512" cy="429646"/>
          </a:xfrm>
          <a:solidFill>
            <a:srgbClr val="66CCFF"/>
          </a:solidFill>
        </p:spPr>
        <p:txBody>
          <a:bodyPr/>
          <a:lstStyle/>
          <a:p>
            <a:pPr algn="ctr"/>
            <a:r>
              <a:rPr lang="fr-FR" sz="2400" dirty="0">
                <a:solidFill>
                  <a:srgbClr val="002060"/>
                </a:solidFill>
              </a:rPr>
              <a:t>MEFSIEN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CB38F49F-0850-1E59-3775-8CD07510EB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12160" y="1203598"/>
            <a:ext cx="2925496" cy="3854258"/>
          </a:xfrm>
        </p:spPr>
        <p:txBody>
          <a:bodyPr/>
          <a:lstStyle/>
          <a:p>
            <a:pPr marL="1800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None/>
              <a:tabLst/>
              <a:defRPr/>
            </a:pPr>
            <a:r>
              <a:rPr kumimoji="0" lang="fr-FR" sz="9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P174 :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lang="fr-FR" dirty="0">
                <a:solidFill>
                  <a:srgbClr val="000000"/>
                </a:solidFill>
                <a:latin typeface="Marianne"/>
              </a:rPr>
              <a:t>Bascule vers CEE (cf. supra)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lang="fr-FR" dirty="0">
                <a:solidFill>
                  <a:srgbClr val="000000"/>
                </a:solidFill>
                <a:latin typeface="Marianne"/>
              </a:rPr>
              <a:t>Le chèque énergie passe de 900M€ à 674M€ en AE, de 465 à 655M€ en CP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lang="fr-FR" dirty="0">
                <a:solidFill>
                  <a:srgbClr val="000000"/>
                </a:solidFill>
                <a:latin typeface="Marianne"/>
              </a:rPr>
              <a:t>Après un pic, les études pour l’implantation de parcs éoliens en mer passent de 178M€ à 127M€ en AE et de 181M€ à 134M€ en CP. </a:t>
            </a:r>
          </a:p>
          <a:p>
            <a:pPr marL="1800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None/>
              <a:tabLst/>
              <a:defRPr/>
            </a:pPr>
            <a:r>
              <a:rPr lang="fr-FR" b="1" dirty="0">
                <a:solidFill>
                  <a:srgbClr val="000000"/>
                </a:solidFill>
                <a:latin typeface="Marianne"/>
              </a:rPr>
              <a:t>P345 :</a:t>
            </a:r>
            <a:r>
              <a:rPr lang="fr-FR" dirty="0">
                <a:solidFill>
                  <a:srgbClr val="000000"/>
                </a:solidFill>
                <a:latin typeface="Marianne"/>
              </a:rPr>
              <a:t> en lien avec les obligations telles qu’évaluées par la CRE.</a:t>
            </a:r>
          </a:p>
          <a:p>
            <a:pPr marL="1800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None/>
              <a:tabLst/>
              <a:defRPr/>
            </a:pPr>
            <a:r>
              <a:rPr lang="fr-FR" b="1" dirty="0">
                <a:solidFill>
                  <a:srgbClr val="000000"/>
                </a:solidFill>
                <a:latin typeface="Marianne"/>
              </a:rPr>
              <a:t>P190 :</a:t>
            </a:r>
            <a:r>
              <a:rPr lang="fr-FR" dirty="0">
                <a:solidFill>
                  <a:srgbClr val="000000"/>
                </a:solidFill>
                <a:latin typeface="Marianne"/>
              </a:rPr>
              <a:t> Cf. mouvements supra.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C0AA307-21D3-450E-8EA1-474AF1E144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4614085"/>
              </p:ext>
            </p:extLst>
          </p:nvPr>
        </p:nvGraphicFramePr>
        <p:xfrm>
          <a:off x="107504" y="1419622"/>
          <a:ext cx="5715000" cy="2476500"/>
        </p:xfrm>
        <a:graphic>
          <a:graphicData uri="http://schemas.openxmlformats.org/drawingml/2006/table">
            <a:tbl>
              <a:tblPr/>
              <a:tblGrid>
                <a:gridCol w="1600200">
                  <a:extLst>
                    <a:ext uri="{9D8B030D-6E8A-4147-A177-3AD203B41FA5}">
                      <a16:colId xmlns:a16="http://schemas.microsoft.com/office/drawing/2014/main" val="405483714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21783873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59193087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80227724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48310908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89982381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88150866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423535838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1294968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254905864"/>
                    </a:ext>
                  </a:extLst>
                </a:gridCol>
              </a:tblGrid>
              <a:tr h="1905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Programme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8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Dont SCI et SCSP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136710"/>
                  </a:ext>
                </a:extLst>
              </a:tr>
              <a:tr h="2667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AE LFI 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CP LFI 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AE  PLF 2026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CP PLF 2026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Variation AE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Variation CP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Variation AE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Variation CP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246485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Économie, finances et souveraineté industrielle, énergétique et numérique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13 267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12 483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12 593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12 107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-376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fr-F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536845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1 919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1 484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1 245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1 232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-252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452827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174 - TA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- 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- 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112425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1 419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1 409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1 478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1 486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131664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190 - TA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520749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- 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455966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8 914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8 571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8 930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8 443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- 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81819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- 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- 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56213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- 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-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- 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75369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3431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C2F34C81-98B0-55DD-7344-5DA610A7C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7704" y="429798"/>
            <a:ext cx="4608512" cy="429646"/>
          </a:xfrm>
          <a:solidFill>
            <a:srgbClr val="66CCFF"/>
          </a:solidFill>
        </p:spPr>
        <p:txBody>
          <a:bodyPr/>
          <a:lstStyle/>
          <a:p>
            <a:pPr algn="ctr"/>
            <a:r>
              <a:rPr lang="fr-FR" sz="2400" dirty="0">
                <a:solidFill>
                  <a:srgbClr val="002060"/>
                </a:solidFill>
              </a:rPr>
              <a:t>Plafonds et schémas d’emplois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5A12669-0543-4B99-B175-589F1AA066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8000" y="1851670"/>
            <a:ext cx="8388000" cy="2574000"/>
          </a:xfrm>
        </p:spPr>
        <p:txBody>
          <a:bodyPr>
            <a:normAutofit/>
          </a:bodyPr>
          <a:lstStyle/>
          <a:p>
            <a:r>
              <a:rPr lang="fr-FR" sz="1400" b="0" i="0" u="none" strike="noStrike" baseline="0" dirty="0">
                <a:solidFill>
                  <a:srgbClr val="000000"/>
                </a:solidFill>
                <a:latin typeface="+mj-lt"/>
              </a:rPr>
              <a:t>Après plusieurs années de baisse des effectifs, interrompues par une hausse en 2024 (+760 ETP), le schéma d’emploi est redevenu négatif en 2025 (–41 ETP) et le sera en 2026 avec -406 ETP répartis en : </a:t>
            </a:r>
          </a:p>
          <a:p>
            <a:r>
              <a:rPr lang="fr-FR" sz="1400" b="1" dirty="0">
                <a:solidFill>
                  <a:srgbClr val="002060"/>
                </a:solidFill>
                <a:latin typeface="+mj-lt"/>
              </a:rPr>
              <a:t> -216 ETP </a:t>
            </a:r>
            <a:r>
              <a:rPr lang="fr-FR" sz="1400" b="0" i="0" u="none" strike="noStrike" baseline="0" dirty="0">
                <a:solidFill>
                  <a:srgbClr val="000000"/>
                </a:solidFill>
                <a:latin typeface="+mj-lt"/>
              </a:rPr>
              <a:t>pour le programme 217 « conduite et pilotage des politiques de l’écologie, du développement et de la mobilité durables », </a:t>
            </a:r>
          </a:p>
          <a:p>
            <a:r>
              <a:rPr lang="fr-FR" sz="1400" b="1" dirty="0">
                <a:solidFill>
                  <a:srgbClr val="002060"/>
                </a:solidFill>
                <a:latin typeface="+mj-lt"/>
              </a:rPr>
              <a:t>- stabilité </a:t>
            </a:r>
            <a:r>
              <a:rPr lang="fr-FR" sz="1400" b="0" i="0" u="none" strike="noStrike" baseline="0" dirty="0">
                <a:solidFill>
                  <a:srgbClr val="000000"/>
                </a:solidFill>
                <a:latin typeface="+mj-lt"/>
              </a:rPr>
              <a:t>pour les programmes 235 « sûreté nucléaire et radioprotection », 112 « impulsion et coordination de la politique d'aménagement du territoire » et 147 « politique de la ville » </a:t>
            </a:r>
          </a:p>
          <a:p>
            <a:r>
              <a:rPr lang="fr-FR" sz="1400" b="1" dirty="0">
                <a:solidFill>
                  <a:srgbClr val="002060"/>
                </a:solidFill>
                <a:latin typeface="+mj-lt"/>
              </a:rPr>
              <a:t>-268 ETP </a:t>
            </a:r>
            <a:r>
              <a:rPr lang="fr-FR" sz="1400" b="0" i="0" u="none" strike="noStrike" baseline="0" dirty="0">
                <a:solidFill>
                  <a:srgbClr val="000000"/>
                </a:solidFill>
                <a:latin typeface="+mj-lt"/>
              </a:rPr>
              <a:t>pour les opérateurs, </a:t>
            </a:r>
          </a:p>
          <a:p>
            <a:r>
              <a:rPr lang="fr-FR" sz="1400" b="1" dirty="0">
                <a:solidFill>
                  <a:srgbClr val="002060"/>
                </a:solidFill>
                <a:latin typeface="+mj-lt"/>
              </a:rPr>
              <a:t>+78 ETP </a:t>
            </a:r>
            <a:r>
              <a:rPr lang="fr-FR" sz="1400" b="0" i="0" u="none" strike="noStrike" baseline="0" dirty="0">
                <a:solidFill>
                  <a:srgbClr val="000000"/>
                </a:solidFill>
                <a:latin typeface="+mj-lt"/>
              </a:rPr>
              <a:t>pour le budget annexe « Contrôle et exploitation aériens » (BACEA). </a:t>
            </a:r>
          </a:p>
          <a:p>
            <a:endParaRPr lang="fr-FR" sz="7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98796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C2F34C81-98B0-55DD-7344-5DA610A7C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7704" y="429798"/>
            <a:ext cx="4608512" cy="429646"/>
          </a:xfrm>
          <a:solidFill>
            <a:srgbClr val="66CCFF"/>
          </a:solidFill>
        </p:spPr>
        <p:txBody>
          <a:bodyPr/>
          <a:lstStyle/>
          <a:p>
            <a:pPr algn="ctr"/>
            <a:r>
              <a:rPr lang="fr-FR" sz="2400" dirty="0">
                <a:solidFill>
                  <a:srgbClr val="002060"/>
                </a:solidFill>
              </a:rPr>
              <a:t>Plafonds et schémas d’emplois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CB38F49F-0850-1E59-3775-8CD07510EB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5558" y="1823609"/>
            <a:ext cx="2231784" cy="1496282"/>
          </a:xfrm>
        </p:spPr>
        <p:txBody>
          <a:bodyPr/>
          <a:lstStyle/>
          <a:p>
            <a:pPr marL="1800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None/>
              <a:tabLst/>
              <a:defRPr/>
            </a:pPr>
            <a:r>
              <a:rPr kumimoji="0" lang="fr-FR" sz="95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Distinction entre </a:t>
            </a:r>
            <a:r>
              <a:rPr lang="fr-FR" dirty="0">
                <a:solidFill>
                  <a:srgbClr val="000000"/>
                </a:solidFill>
                <a:latin typeface="Marianne"/>
              </a:rPr>
              <a:t>variation du plafond et du schéma d’emplois :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95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Prise en compte des EAP qui se développe chez les opérateurs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95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ea typeface="+mn-ea"/>
                <a:cs typeface="+mn-cs"/>
              </a:rPr>
              <a:t>Correction technique pour aligner le plafond SGP sur le BR voté / et PLFG</a:t>
            </a:r>
          </a:p>
        </p:txBody>
      </p:sp>
      <p:graphicFrame>
        <p:nvGraphicFramePr>
          <p:cNvPr id="7" name="Objet 6">
            <a:extLst>
              <a:ext uri="{FF2B5EF4-FFF2-40B4-BE49-F238E27FC236}">
                <a16:creationId xmlns:a16="http://schemas.microsoft.com/office/drawing/2014/main" id="{062DFBDB-FAA4-4CB9-AE5E-81DA2BF66D9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6665953"/>
              </p:ext>
            </p:extLst>
          </p:nvPr>
        </p:nvGraphicFramePr>
        <p:xfrm>
          <a:off x="3419872" y="1419622"/>
          <a:ext cx="5339854" cy="31775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0" name="Worksheet" r:id="rId3" imgW="6690418" imgH="3977538" progId="Excel.Sheet.12">
                  <p:embed/>
                </p:oleObj>
              </mc:Choice>
              <mc:Fallback>
                <p:oleObj name="Worksheet" r:id="rId3" imgW="6690418" imgH="3977538" progId="Excel.Sheet.12">
                  <p:embed/>
                  <p:pic>
                    <p:nvPicPr>
                      <p:cNvPr id="7" name="Objet 6">
                        <a:extLst>
                          <a:ext uri="{FF2B5EF4-FFF2-40B4-BE49-F238E27FC236}">
                            <a16:creationId xmlns:a16="http://schemas.microsoft.com/office/drawing/2014/main" id="{062DFBDB-FAA4-4CB9-AE5E-81DA2BF66D9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19872" y="1419622"/>
                        <a:ext cx="5339854" cy="31775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98038913"/>
      </p:ext>
    </p:extLst>
  </p:cSld>
  <p:clrMapOvr>
    <a:masterClrMapping/>
  </p:clrMapOvr>
</p:sld>
</file>

<file path=ppt/theme/theme1.xml><?xml version="1.0" encoding="utf-8"?>
<a:theme xmlns:a="http://schemas.openxmlformats.org/drawingml/2006/main" name="SG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GOUVERNEMENT PPT">
      <a:majorFont>
        <a:latin typeface="Marianne"/>
        <a:ea typeface=""/>
        <a:cs typeface=""/>
      </a:majorFont>
      <a:minorFont>
        <a:latin typeface="Mariann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gray"/>
      <a:bodyPr vert="horz" lIns="0" tIns="0" rIns="0" bIns="0" rtlCol="0" anchor="t" anchorCtr="0">
        <a:noAutofit/>
      </a:bodyPr>
      <a:lstStyle>
        <a:defPPr algn="l">
          <a:defRPr dirty="0" err="1"/>
        </a:defPPr>
      </a:lstStyle>
    </a:txDef>
  </a:objectDefaults>
  <a:extraClrSchemeLst/>
  <a:extLst>
    <a:ext uri="{05A4C25C-085E-4340-85A3-A5531E510DB2}">
      <thm15:themeFamily xmlns:thm15="http://schemas.microsoft.com/office/thememl/2012/main" name="TEMPLATE-SG-presentation.potx" id="{570DDACB-0498-43A8-8551-71E91B8E80C0}" vid="{4730AD43-A8B6-4628-A097-BBAF8397C853}"/>
    </a:ext>
  </a:extLst>
</a:theme>
</file>

<file path=ppt/theme/theme2.xml><?xml version="1.0" encoding="utf-8"?>
<a:theme xmlns:a="http://schemas.openxmlformats.org/drawingml/2006/main" name="SG - Accuei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-SG-presentation.potx" id="{570DDACB-0498-43A8-8551-71E91B8E80C0}" vid="{6BE70096-52D4-4780-AA36-351F3E74B914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modele_presentation_sg_oct2025</Template>
  <TotalTime>920</TotalTime>
  <Words>1611</Words>
  <Application>Microsoft Office PowerPoint</Application>
  <PresentationFormat>Affichage à l'écran (16:9)</PresentationFormat>
  <Paragraphs>550</Paragraphs>
  <Slides>9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5" baseType="lpstr">
      <vt:lpstr>Arial</vt:lpstr>
      <vt:lpstr>Calibri</vt:lpstr>
      <vt:lpstr>Marianne</vt:lpstr>
      <vt:lpstr>SG</vt:lpstr>
      <vt:lpstr>SG - Accueil</vt:lpstr>
      <vt:lpstr>Worksheet</vt:lpstr>
      <vt:lpstr>PROJET DE LOI DE FINANCES POUR 2026</vt:lpstr>
      <vt:lpstr>Orientations générales</vt:lpstr>
      <vt:lpstr>Pôle ministériel</vt:lpstr>
      <vt:lpstr>MATD et MVL</vt:lpstr>
      <vt:lpstr>MTEBNICN</vt:lpstr>
      <vt:lpstr>Transports</vt:lpstr>
      <vt:lpstr>MEFSIEN</vt:lpstr>
      <vt:lpstr>Plafonds et schémas d’emplois</vt:lpstr>
      <vt:lpstr>Plafonds et schémas d’emplois</vt:lpstr>
    </vt:vector>
  </TitlesOfParts>
  <Manager>JAGER Gabor</Manager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>Client</dc:subject>
  <dc:creator>LINDHOLM Evelyne</dc:creator>
  <cp:lastModifiedBy>VINCENTI Claire</cp:lastModifiedBy>
  <cp:revision>53</cp:revision>
  <dcterms:created xsi:type="dcterms:W3CDTF">2025-10-24T19:07:58Z</dcterms:created>
  <dcterms:modified xsi:type="dcterms:W3CDTF">2025-11-18T12:48:47Z</dcterms:modified>
  <cp:category>Modèle bureautique</cp:category>
</cp:coreProperties>
</file>