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3724" r:id="rId2"/>
  </p:sldMasterIdLst>
  <p:notesMasterIdLst>
    <p:notesMasterId r:id="rId5"/>
  </p:notesMasterIdLst>
  <p:handoutMasterIdLst>
    <p:handoutMasterId r:id="rId6"/>
  </p:handoutMasterIdLst>
  <p:sldIdLst>
    <p:sldId id="328" r:id="rId3"/>
    <p:sldId id="855" r:id="rId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dier LOISON" initials="2REC" lastIdx="3" clrIdx="0"/>
  <p:cmAuthor id="1" name="LOISON Didier" initials="LD" lastIdx="1" clrIdx="1">
    <p:extLst>
      <p:ext uri="{19B8F6BF-5375-455C-9EA6-DF929625EA0E}">
        <p15:presenceInfo xmlns:p15="http://schemas.microsoft.com/office/powerpoint/2012/main" userId="S-1-5-21-2043104406-512064258-1538882281-187775" providerId="AD"/>
      </p:ext>
    </p:extLst>
  </p:cmAuthor>
  <p:cmAuthor id="2" name="FAURET Benjamin" initials="FB" lastIdx="1" clrIdx="2">
    <p:extLst>
      <p:ext uri="{19B8F6BF-5375-455C-9EA6-DF929625EA0E}">
        <p15:presenceInfo xmlns:p15="http://schemas.microsoft.com/office/powerpoint/2012/main" userId="S-1-5-21-2043104406-512064258-1538882281-192655" providerId="AD"/>
      </p:ext>
    </p:extLst>
  </p:cmAuthor>
  <p:cmAuthor id="3" name="MARTIN-HERSENT Eric" initials="ME" lastIdx="1" clrIdx="3">
    <p:extLst>
      <p:ext uri="{19B8F6BF-5375-455C-9EA6-DF929625EA0E}">
        <p15:presenceInfo xmlns:p15="http://schemas.microsoft.com/office/powerpoint/2012/main" userId="S-1-5-21-2043104406-512064258-1538882281-236907" providerId="AD"/>
      </p:ext>
    </p:extLst>
  </p:cmAuthor>
  <p:cmAuthor id="4" name="FOURNIER Audrey" initials="FA" lastIdx="1" clrIdx="4">
    <p:extLst>
      <p:ext uri="{19B8F6BF-5375-455C-9EA6-DF929625EA0E}">
        <p15:presenceInfo xmlns:p15="http://schemas.microsoft.com/office/powerpoint/2012/main" userId="S-1-5-21-2043104406-512064258-1538882281-234430" providerId="AD"/>
      </p:ext>
    </p:extLst>
  </p:cmAuthor>
  <p:cmAuthor id="5" name="FOSSEUX Marc" initials="FM" lastIdx="2" clrIdx="5">
    <p:extLst>
      <p:ext uri="{19B8F6BF-5375-455C-9EA6-DF929625EA0E}">
        <p15:presenceInfo xmlns:p15="http://schemas.microsoft.com/office/powerpoint/2012/main" userId="S-1-5-21-4276358278-3772456312-481434233-93923" providerId="AD"/>
      </p:ext>
    </p:extLst>
  </p:cmAuthor>
  <p:cmAuthor id="6" name="RENUCCI Olivier" initials="RO" lastIdx="2" clrIdx="6">
    <p:extLst>
      <p:ext uri="{19B8F6BF-5375-455C-9EA6-DF929625EA0E}">
        <p15:presenceInfo xmlns:p15="http://schemas.microsoft.com/office/powerpoint/2012/main" userId="S-1-5-21-4276358278-3772456312-481434233-998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81" autoAdjust="0"/>
    <p:restoredTop sz="95811" autoAdjust="0"/>
  </p:normalViewPr>
  <p:slideViewPr>
    <p:cSldViewPr snapToGrid="0">
      <p:cViewPr varScale="1">
        <p:scale>
          <a:sx n="40" d="100"/>
          <a:sy n="40" d="100"/>
        </p:scale>
        <p:origin x="849" y="255"/>
      </p:cViewPr>
      <p:guideLst>
        <p:guide orient="horz" pos="5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84"/>
    </p:cViewPr>
  </p:sorterViewPr>
  <p:notesViewPr>
    <p:cSldViewPr snapToGrid="0">
      <p:cViewPr>
        <p:scale>
          <a:sx n="90" d="100"/>
          <a:sy n="90" d="100"/>
        </p:scale>
        <p:origin x="2052" y="-24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29A09-962F-4FC3-82A1-A78A2FB6C83D}" type="datetimeFigureOut">
              <a:rPr lang="fr-FR" smtClean="0"/>
              <a:t>27/11/2025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928DC-93B9-46FF-8237-D551D1C1FDC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463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27C33-1F7F-4C82-8682-C609DF23F2E9}" type="datetimeFigureOut">
              <a:rPr lang="fr-FR" smtClean="0"/>
              <a:t>27/11/2025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E209A-EA01-422B-AD08-646C7495AEC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474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60917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17980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429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2484179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539596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</p:spTree>
    <p:extLst>
      <p:ext uri="{BB962C8B-B14F-4D97-AF65-F5344CB8AC3E}">
        <p14:creationId xmlns:p14="http://schemas.microsoft.com/office/powerpoint/2010/main" val="4038860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18BAEC-A62A-C464-5E10-487F4E972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3" y="473503"/>
            <a:ext cx="3397171" cy="191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79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401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Novembre 2025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7D7451C-D661-40EF-D06B-06A35C1A04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3" y="740701"/>
            <a:ext cx="7821015" cy="441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61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sans Marian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0"/>
            <a:ext cx="7518400" cy="6858000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440000" y="3408001"/>
            <a:ext cx="4320480" cy="307777"/>
          </a:xfrm>
        </p:spPr>
        <p:txBody>
          <a:bodyPr>
            <a:spAutoFit/>
          </a:bodyPr>
          <a:lstStyle>
            <a:lvl1pPr marL="0" indent="0" algn="l">
              <a:buNone/>
              <a:defRPr sz="1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saisir le sous-titre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1440000" y="2685041"/>
            <a:ext cx="5904139" cy="738664"/>
          </a:xfrm>
        </p:spPr>
        <p:txBody>
          <a:bodyPr anchor="b" anchorCtr="0">
            <a:spAutoFit/>
          </a:bodyPr>
          <a:lstStyle>
            <a:lvl1pPr>
              <a:defRPr sz="2100"/>
            </a:lvl1pPr>
          </a:lstStyle>
          <a:p>
            <a:r>
              <a:rPr lang="fr-FR" dirty="0"/>
              <a:t>CLIQUEZ POUR SAISIR LE titre de la présentation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600" y="536799"/>
            <a:ext cx="1344000" cy="34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24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1 Contenu texte ou graphiq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092200" y="34085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7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sp>
        <p:nvSpPr>
          <p:cNvPr id="13" name="Espace réservé du contenu 3"/>
          <p:cNvSpPr>
            <a:spLocks noGrp="1"/>
          </p:cNvSpPr>
          <p:nvPr>
            <p:ph sz="half" idx="18" hasCustomPrompt="1"/>
          </p:nvPr>
        </p:nvSpPr>
        <p:spPr>
          <a:xfrm>
            <a:off x="325384" y="1046249"/>
            <a:ext cx="11420531" cy="50783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15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0"/>
            <a:r>
              <a:rPr lang="fr-FR" dirty="0"/>
              <a:t>Cliquez pour saisir le teste</a:t>
            </a:r>
          </a:p>
        </p:txBody>
      </p:sp>
    </p:spTree>
    <p:extLst>
      <p:ext uri="{BB962C8B-B14F-4D97-AF65-F5344CB8AC3E}">
        <p14:creationId xmlns:p14="http://schemas.microsoft.com/office/powerpoint/2010/main" val="183362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2 Contenus textes ou graphiq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240000" y="1674900"/>
            <a:ext cx="4416000" cy="3989300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150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0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3"/>
          </p:nvPr>
        </p:nvSpPr>
        <p:spPr>
          <a:xfrm>
            <a:off x="1416000" y="142290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sz="half" idx="14"/>
          </p:nvPr>
        </p:nvSpPr>
        <p:spPr>
          <a:xfrm>
            <a:off x="6239509" y="142290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5" name="Espace réservé du contenu 3"/>
          <p:cNvSpPr>
            <a:spLocks noGrp="1"/>
          </p:cNvSpPr>
          <p:nvPr>
            <p:ph sz="half" idx="16" hasCustomPrompt="1"/>
          </p:nvPr>
        </p:nvSpPr>
        <p:spPr>
          <a:xfrm>
            <a:off x="1416000" y="1674900"/>
            <a:ext cx="4416000" cy="3989300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15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0"/>
            <a:r>
              <a:rPr lang="fr-FR" dirty="0"/>
              <a:t>Cliquez pour saisir le texte ou ajouter un élément graphique</a:t>
            </a: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19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0" name="Espace réservé du texte 15"/>
          <p:cNvSpPr>
            <a:spLocks noGrp="1"/>
          </p:cNvSpPr>
          <p:nvPr>
            <p:ph type="body" sz="quarter" idx="17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4206953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2 contenus tex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1170000"/>
            <a:ext cx="5280323" cy="2015936"/>
          </a:xfrm>
        </p:spPr>
        <p:txBody>
          <a:bodyPr wrap="square">
            <a:spAutoFit/>
          </a:bodyPr>
          <a:lstStyle>
            <a:lvl1pPr>
              <a:defRPr/>
            </a:lvl1pPr>
            <a:lvl3pPr marL="180000">
              <a:tabLst>
                <a:tab pos="482400" algn="r"/>
                <a:tab pos="626400" algn="l"/>
              </a:tabLst>
              <a:defRPr/>
            </a:lvl3pPr>
            <a:lvl4pPr marL="18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 marL="288000"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7" hasCustomPrompt="1"/>
          </p:nvPr>
        </p:nvSpPr>
        <p:spPr>
          <a:xfrm>
            <a:off x="5952000" y="1170000"/>
            <a:ext cx="5280323" cy="2015936"/>
          </a:xfrm>
        </p:spPr>
        <p:txBody>
          <a:bodyPr wrap="square">
            <a:spAutoFit/>
          </a:bodyPr>
          <a:lstStyle>
            <a:lvl3pPr marL="180000">
              <a:tabLst>
                <a:tab pos="482400" algn="r"/>
                <a:tab pos="626400" algn="l"/>
              </a:tabLst>
              <a:defRPr/>
            </a:lvl3pPr>
            <a:lvl4pPr marL="18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 marL="288000"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18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19" name="Espace réservé du texte 15"/>
          <p:cNvSpPr>
            <a:spLocks noGrp="1"/>
          </p:cNvSpPr>
          <p:nvPr>
            <p:ph type="body" sz="quarter" idx="18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24240827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2 contenus texte sans numéro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 hasCustomPrompt="1"/>
          </p:nvPr>
        </p:nvSpPr>
        <p:spPr>
          <a:xfrm>
            <a:off x="384000" y="1170000"/>
            <a:ext cx="5280323" cy="2015936"/>
          </a:xfrm>
        </p:spPr>
        <p:txBody>
          <a:bodyPr wrap="square">
            <a:spAutoFit/>
          </a:bodyPr>
          <a:lstStyle>
            <a:lvl2pPr marL="180000">
              <a:defRPr/>
            </a:lvl2pPr>
            <a:lvl3pPr marL="360000">
              <a:tabLst>
                <a:tab pos="482400" algn="r"/>
                <a:tab pos="626400" algn="l"/>
              </a:tabLst>
              <a:defRPr/>
            </a:lvl3pPr>
            <a:lvl4pPr marL="36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7" hasCustomPrompt="1"/>
          </p:nvPr>
        </p:nvSpPr>
        <p:spPr>
          <a:xfrm>
            <a:off x="5712221" y="1170000"/>
            <a:ext cx="5280323" cy="2015936"/>
          </a:xfrm>
        </p:spPr>
        <p:txBody>
          <a:bodyPr wrap="square">
            <a:spAutoFit/>
          </a:bodyPr>
          <a:lstStyle>
            <a:lvl3pPr marL="360000">
              <a:tabLst>
                <a:tab pos="482400" algn="r"/>
                <a:tab pos="626400" algn="l"/>
              </a:tabLst>
              <a:defRPr/>
            </a:lvl3pPr>
            <a:lvl4pPr marL="36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>
              <a:defRPr/>
            </a:lvl6pPr>
            <a:lvl7pPr marL="734400"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  <a:p>
            <a:pPr lvl="6"/>
            <a:r>
              <a:rPr lang="fr-FR" dirty="0"/>
              <a:t>Septième niveau</a:t>
            </a:r>
          </a:p>
          <a:p>
            <a:pPr lvl="7"/>
            <a:r>
              <a:rPr lang="fr-FR" dirty="0"/>
              <a:t>Huitième niveau</a:t>
            </a:r>
          </a:p>
          <a:p>
            <a:pPr lvl="8"/>
            <a:r>
              <a:rPr lang="fr-FR" dirty="0"/>
              <a:t>Neuvième niveau</a:t>
            </a:r>
          </a:p>
          <a:p>
            <a:pPr lvl="6"/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3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4" name="Espace réservé du texte 15"/>
          <p:cNvSpPr>
            <a:spLocks noGrp="1"/>
          </p:cNvSpPr>
          <p:nvPr>
            <p:ph type="body" sz="quarter" idx="18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3625307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et 2 contenus dro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6" hasCustomPrompt="1"/>
          </p:nvPr>
        </p:nvSpPr>
        <p:spPr>
          <a:xfrm>
            <a:off x="10152683" y="1911879"/>
            <a:ext cx="1895979" cy="1699200"/>
          </a:xfrm>
          <a:ln w="6350">
            <a:noFill/>
          </a:ln>
        </p:spPr>
        <p:txBody>
          <a:bodyPr vert="horz" lIns="0" tIns="45720" rIns="25200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  <a:lvl6pPr marL="0">
              <a:defRPr/>
            </a:lvl6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004A6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Cliquez pour saisir le texte</a:t>
            </a:r>
          </a:p>
          <a:p>
            <a:pPr lvl="5"/>
            <a:endParaRPr lang="fr-FR" dirty="0"/>
          </a:p>
        </p:txBody>
      </p:sp>
      <p:sp>
        <p:nvSpPr>
          <p:cNvPr id="11" name="Espace réservé du contenu 3"/>
          <p:cNvSpPr>
            <a:spLocks noGrp="1"/>
          </p:cNvSpPr>
          <p:nvPr>
            <p:ph sz="half" idx="18" hasCustomPrompt="1"/>
          </p:nvPr>
        </p:nvSpPr>
        <p:spPr>
          <a:xfrm>
            <a:off x="10152683" y="3612901"/>
            <a:ext cx="1895979" cy="1699200"/>
          </a:xfrm>
          <a:ln w="6350">
            <a:noFill/>
          </a:ln>
        </p:spPr>
        <p:txBody>
          <a:bodyPr vert="horz" lIns="0" tIns="45720" rIns="25200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100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  <a:lvl6pPr marL="0">
              <a:defRPr/>
            </a:lvl6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500" b="0" i="0" u="none" strike="noStrike" kern="1200" cap="none" spc="0" normalizeH="0" baseline="0" noProof="0" dirty="0">
                <a:ln>
                  <a:noFill/>
                </a:ln>
                <a:solidFill>
                  <a:srgbClr val="004A6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Cliquez pour saisir le texte</a:t>
            </a:r>
          </a:p>
          <a:p>
            <a:pPr lvl="5"/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18" name="Espace réservé du texte 15"/>
          <p:cNvSpPr>
            <a:spLocks noGrp="1"/>
          </p:cNvSpPr>
          <p:nvPr>
            <p:ph type="body" sz="quarter" idx="19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3683782"/>
              </p:ext>
            </p:extLst>
          </p:nvPr>
        </p:nvGraphicFramePr>
        <p:xfrm>
          <a:off x="1200151" y="1442956"/>
          <a:ext cx="8544000" cy="3738810"/>
        </p:xfrm>
        <a:graphic>
          <a:graphicData uri="http://schemas.openxmlformats.org/drawingml/2006/table">
            <a:tbl>
              <a:tblPr/>
              <a:tblGrid>
                <a:gridCol w="2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1005"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432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005">
                <a:tc>
                  <a:txBody>
                    <a:bodyPr/>
                    <a:lstStyle/>
                    <a:p>
                      <a:pPr algn="ctr" fontAlgn="ctr"/>
                      <a:endParaRPr lang="fr-FR" sz="11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fr-FR" sz="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12432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12432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bg2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fr-FR" sz="600" b="0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bg2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1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fr-FR" sz="600" b="0" i="0" u="none" strike="noStrike" kern="1200" dirty="0">
                        <a:solidFill>
                          <a:srgbClr val="FFFFFF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0" i="0" u="none" strike="noStrike" dirty="0">
                        <a:solidFill>
                          <a:schemeClr val="bg2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400">
                <a:tc>
                  <a:txBody>
                    <a:bodyPr/>
                    <a:lstStyle/>
                    <a:p>
                      <a:pPr algn="l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6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6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48000" marR="12432" marT="48000" marB="48000" anchor="ctr">
                    <a:lnL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127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 et 2 Textes ou graphiq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1170000"/>
            <a:ext cx="10464800" cy="936000"/>
          </a:xfrm>
        </p:spPr>
        <p:txBody>
          <a:bodyPr>
            <a:noAutofit/>
          </a:bodyPr>
          <a:lstStyle>
            <a:lvl1pPr>
              <a:defRPr/>
            </a:lvl1pPr>
            <a:lvl3pPr marL="180000">
              <a:tabLst>
                <a:tab pos="482400" algn="r"/>
                <a:tab pos="626400" algn="l"/>
              </a:tabLst>
              <a:defRPr/>
            </a:lvl3pPr>
            <a:lvl4pPr marL="180000">
              <a:tabLst>
                <a:tab pos="482400" algn="r"/>
                <a:tab pos="626400" algn="l"/>
              </a:tabLst>
              <a:defRPr/>
            </a:lvl4pPr>
            <a:lvl5pPr>
              <a:defRPr/>
            </a:lvl5pPr>
            <a:lvl6pPr>
              <a:defRPr/>
            </a:lvl6pPr>
            <a:lvl7pPr marL="608400" indent="0">
              <a:buNone/>
              <a:defRPr/>
            </a:lvl7pPr>
            <a:lvl8pPr marL="1094400">
              <a:defRPr/>
            </a:lvl8pPr>
            <a:lvl9pPr>
              <a:defRPr/>
            </a:lvl9pPr>
          </a:lstStyle>
          <a:p>
            <a:pPr lvl="0"/>
            <a:r>
              <a:rPr lang="fr-FR" dirty="0"/>
              <a:t>Cliquez pour saisir le texte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1392000" y="260495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4"/>
          </p:nvPr>
        </p:nvSpPr>
        <p:spPr>
          <a:xfrm>
            <a:off x="6096000" y="2604951"/>
            <a:ext cx="4416491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1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2" name="Espace réservé du texte 15"/>
          <p:cNvSpPr>
            <a:spLocks noGrp="1"/>
          </p:cNvSpPr>
          <p:nvPr>
            <p:ph type="body" sz="quarter" idx="20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  <p:sp>
        <p:nvSpPr>
          <p:cNvPr id="16" name="Espace réservé du contenu 3"/>
          <p:cNvSpPr>
            <a:spLocks noGrp="1"/>
          </p:cNvSpPr>
          <p:nvPr>
            <p:ph sz="half" idx="28" hasCustomPrompt="1"/>
          </p:nvPr>
        </p:nvSpPr>
        <p:spPr>
          <a:xfrm>
            <a:off x="1416000" y="2924176"/>
            <a:ext cx="4416000" cy="2543174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23" name="Espace réservé du contenu 3"/>
          <p:cNvSpPr>
            <a:spLocks noGrp="1"/>
          </p:cNvSpPr>
          <p:nvPr>
            <p:ph sz="half" idx="29" hasCustomPrompt="1"/>
          </p:nvPr>
        </p:nvSpPr>
        <p:spPr>
          <a:xfrm>
            <a:off x="6109363" y="2933701"/>
            <a:ext cx="4416000" cy="2543174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8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</p:spTree>
    <p:extLst>
      <p:ext uri="{BB962C8B-B14F-4D97-AF65-F5344CB8AC3E}">
        <p14:creationId xmlns:p14="http://schemas.microsoft.com/office/powerpoint/2010/main" val="2256824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4 Textes ou Graphiqu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5" name="Espace réservé du contenu 2"/>
          <p:cNvSpPr>
            <a:spLocks noGrp="1"/>
          </p:cNvSpPr>
          <p:nvPr>
            <p:ph sz="half" idx="13"/>
          </p:nvPr>
        </p:nvSpPr>
        <p:spPr>
          <a:xfrm>
            <a:off x="1295989" y="1661651"/>
            <a:ext cx="4416000" cy="211203"/>
          </a:xfrm>
          <a:solidFill>
            <a:schemeClr val="accent4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4"/>
          </p:nvPr>
        </p:nvSpPr>
        <p:spPr>
          <a:xfrm>
            <a:off x="6288512" y="1661651"/>
            <a:ext cx="4416000" cy="211203"/>
          </a:xfrm>
          <a:solidFill>
            <a:schemeClr val="accent6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contenu 2"/>
          <p:cNvSpPr>
            <a:spLocks noGrp="1"/>
          </p:cNvSpPr>
          <p:nvPr>
            <p:ph sz="half" idx="22"/>
          </p:nvPr>
        </p:nvSpPr>
        <p:spPr>
          <a:xfrm>
            <a:off x="1295467" y="3461651"/>
            <a:ext cx="4416000" cy="211203"/>
          </a:xfrm>
          <a:solidFill>
            <a:schemeClr val="accent3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1" name="Espace réservé du contenu 2"/>
          <p:cNvSpPr>
            <a:spLocks noGrp="1"/>
          </p:cNvSpPr>
          <p:nvPr>
            <p:ph sz="half" idx="23"/>
          </p:nvPr>
        </p:nvSpPr>
        <p:spPr>
          <a:xfrm>
            <a:off x="6287989" y="3461651"/>
            <a:ext cx="4416000" cy="211203"/>
          </a:xfrm>
          <a:solidFill>
            <a:schemeClr val="bg2"/>
          </a:solidFill>
          <a:ln w="6350">
            <a:solidFill>
              <a:srgbClr val="000000">
                <a:alpha val="20000"/>
              </a:srgbClr>
            </a:solidFill>
          </a:ln>
        </p:spPr>
        <p:txBody>
          <a:bodyPr tIns="36000" bIns="36000" anchor="ctr" anchorCtr="0">
            <a:spAutoFit/>
          </a:bodyPr>
          <a:lstStyle>
            <a:lvl1pPr algn="ctr">
              <a:spcBef>
                <a:spcPts val="0"/>
              </a:spcBef>
              <a:defRPr sz="900" b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4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5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/>
          <a:p>
            <a:pPr lvl="0"/>
            <a:r>
              <a:rPr lang="fr-FR" dirty="0"/>
              <a:t>Cliquez pour saisir le sous titre de la diapositive</a:t>
            </a:r>
          </a:p>
        </p:txBody>
      </p:sp>
      <p:sp>
        <p:nvSpPr>
          <p:cNvPr id="27" name="Espace réservé du contenu 3"/>
          <p:cNvSpPr>
            <a:spLocks noGrp="1"/>
          </p:cNvSpPr>
          <p:nvPr>
            <p:ph sz="half" idx="16" hasCustomPrompt="1"/>
          </p:nvPr>
        </p:nvSpPr>
        <p:spPr>
          <a:xfrm>
            <a:off x="1416000" y="1943101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28" name="Espace réservé du contenu 3"/>
          <p:cNvSpPr>
            <a:spLocks noGrp="1"/>
          </p:cNvSpPr>
          <p:nvPr>
            <p:ph sz="half" idx="27" hasCustomPrompt="1"/>
          </p:nvPr>
        </p:nvSpPr>
        <p:spPr>
          <a:xfrm>
            <a:off x="6292800" y="1943101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29" name="Espace réservé du contenu 3"/>
          <p:cNvSpPr>
            <a:spLocks noGrp="1"/>
          </p:cNvSpPr>
          <p:nvPr>
            <p:ph sz="half" idx="28" hasCustomPrompt="1"/>
          </p:nvPr>
        </p:nvSpPr>
        <p:spPr>
          <a:xfrm>
            <a:off x="1301700" y="3752851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  <p:sp>
        <p:nvSpPr>
          <p:cNvPr id="30" name="Espace réservé du contenu 3"/>
          <p:cNvSpPr>
            <a:spLocks noGrp="1"/>
          </p:cNvSpPr>
          <p:nvPr>
            <p:ph sz="half" idx="29" hasCustomPrompt="1"/>
          </p:nvPr>
        </p:nvSpPr>
        <p:spPr>
          <a:xfrm>
            <a:off x="6312563" y="3743326"/>
            <a:ext cx="4416000" cy="1381125"/>
          </a:xfrm>
          <a:ln w="6350">
            <a:solidFill>
              <a:srgbClr val="000000">
                <a:alpha val="20000"/>
              </a:srgbClr>
            </a:solidFill>
          </a:ln>
        </p:spPr>
        <p:txBody>
          <a:bodyPr vert="horz" lIns="0" tIns="45720" rIns="252000" bIns="45720" rtlCol="0">
            <a:noAutofit/>
          </a:bodyPr>
          <a:lstStyle>
            <a:lvl1pPr>
              <a:defRPr lang="fr-FR" sz="2800" baseline="0" smtClean="0"/>
            </a:lvl1pPr>
            <a:lvl2pPr>
              <a:defRPr lang="fr-FR" sz="2400" smtClean="0"/>
            </a:lvl2pPr>
            <a:lvl3pPr>
              <a:defRPr lang="fr-FR" sz="2000" smtClean="0"/>
            </a:lvl3pPr>
            <a:lvl4pPr>
              <a:defRPr lang="fr-FR" sz="1800" smtClean="0"/>
            </a:lvl4pPr>
            <a:lvl5pPr>
              <a:defRPr lang="fr-FR" sz="1500"/>
            </a:lvl5pPr>
          </a:lstStyle>
          <a:p>
            <a:pPr lvl="4"/>
            <a:r>
              <a:rPr lang="fr-FR" dirty="0"/>
              <a:t>Cliquez pour saisir le texte ou ajouter un élément graphique</a:t>
            </a:r>
          </a:p>
        </p:txBody>
      </p:sp>
    </p:spTree>
    <p:extLst>
      <p:ext uri="{BB962C8B-B14F-4D97-AF65-F5344CB8AC3E}">
        <p14:creationId xmlns:p14="http://schemas.microsoft.com/office/powerpoint/2010/main" val="2435856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 et sous-titre seu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pic>
        <p:nvPicPr>
          <p:cNvPr id="19" name="Imag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00"/>
            <a:ext cx="1092200" cy="3937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00" y="6296401"/>
            <a:ext cx="1249683" cy="393193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664" y="360001"/>
            <a:ext cx="1343977" cy="340803"/>
          </a:xfrm>
          <a:prstGeom prst="rect">
            <a:avLst/>
          </a:prstGeom>
        </p:spPr>
      </p:pic>
      <p:sp>
        <p:nvSpPr>
          <p:cNvPr id="22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  <p:sp>
        <p:nvSpPr>
          <p:cNvPr id="23" name="Espace réservé du texte 15"/>
          <p:cNvSpPr>
            <a:spLocks noGrp="1"/>
          </p:cNvSpPr>
          <p:nvPr>
            <p:ph type="body" sz="quarter" idx="25" hasCustomPrompt="1"/>
          </p:nvPr>
        </p:nvSpPr>
        <p:spPr>
          <a:xfrm>
            <a:off x="1296000" y="565200"/>
            <a:ext cx="8832000" cy="2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Cliquez pour saisir le sous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2265112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6EBDD-958C-4AE8-A34D-C4DA2B38600E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1104000" y="342000"/>
            <a:ext cx="9024448" cy="288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Cliquez pour saisir le Titre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1983153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0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60917"/>
            <a:ext cx="11232819" cy="323935"/>
          </a:xfrm>
        </p:spPr>
        <p:txBody>
          <a:bodyPr/>
          <a:lstStyle>
            <a:lvl1pPr marL="12700" indent="1142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800" y="2276872"/>
            <a:ext cx="11232445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925914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371" y="2084851"/>
            <a:ext cx="3360000" cy="3840427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416000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8351999" y="2084851"/>
            <a:ext cx="3360000" cy="3814349"/>
          </a:xfrm>
        </p:spPr>
        <p:txBody>
          <a:bodyPr/>
          <a:lstStyle>
            <a:lvl1pPr marL="191995" indent="-191995">
              <a:spcBef>
                <a:spcPts val="533"/>
              </a:spcBef>
              <a:spcAft>
                <a:spcPts val="1067"/>
              </a:spcAft>
              <a:buFont typeface="+mj-lt"/>
              <a:buAutoNum type="arabicPeriod"/>
              <a:defRPr b="1"/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1028734"/>
            <a:ext cx="11233151" cy="719988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7984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31371" y="2276872"/>
            <a:ext cx="3408628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67808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7881133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31371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75787" y="2276872"/>
            <a:ext cx="7488832" cy="3840427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31666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304245" y="2276872"/>
            <a:ext cx="3360000" cy="384042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1" y="1700809"/>
            <a:ext cx="11232819" cy="323935"/>
          </a:xfrm>
        </p:spPr>
        <p:txBody>
          <a:bodyPr/>
          <a:lstStyle>
            <a:lvl1pPr marL="0" indent="126997">
              <a:spcBef>
                <a:spcPts val="533"/>
              </a:spcBef>
              <a:spcAft>
                <a:spcPts val="1067"/>
              </a:spcAft>
              <a:buFont typeface="+mj-lt"/>
              <a:buNone/>
              <a:tabLst/>
              <a:defRPr sz="20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1989" indent="-191995">
              <a:spcBef>
                <a:spcPts val="800"/>
              </a:spcBef>
              <a:spcAft>
                <a:spcPts val="1067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980821"/>
            <a:ext cx="11233151" cy="719988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1371" y="2276873"/>
            <a:ext cx="7681384" cy="3839633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</p:spTree>
    <p:extLst>
      <p:ext uri="{BB962C8B-B14F-4D97-AF65-F5344CB8AC3E}">
        <p14:creationId xmlns:p14="http://schemas.microsoft.com/office/powerpoint/2010/main" val="42451747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31800" y="2852936"/>
            <a:ext cx="11232000" cy="3057632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4333" b="1" cap="all" baseline="0"/>
            </a:lvl1pPr>
            <a:lvl2pPr marL="122764" indent="0">
              <a:spcBef>
                <a:spcPts val="667"/>
              </a:spcBef>
              <a:spcAft>
                <a:spcPts val="0"/>
              </a:spcAft>
              <a:buNone/>
              <a:tabLst/>
              <a:defRPr sz="2467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31801" y="6396842"/>
            <a:ext cx="1613913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18BAEC-A62A-C464-5E10-487F4E9725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3" y="473503"/>
            <a:ext cx="3397171" cy="191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786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84000"/>
            <a:ext cx="12192000" cy="5925277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485713" y="6396842"/>
            <a:ext cx="1560000" cy="46115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79999" y="984000"/>
            <a:ext cx="11232000" cy="53952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527987" indent="-527987">
              <a:buFont typeface="+mj-lt"/>
              <a:buAutoNum type="arabicPeriod"/>
              <a:defRPr sz="4333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4572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1800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Novembre 2025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960000" y="5829266"/>
            <a:ext cx="4320000" cy="597263"/>
          </a:xfrm>
        </p:spPr>
        <p:txBody>
          <a:bodyPr anchor="ctr" anchorCtr="0"/>
          <a:lstStyle>
            <a:lvl1pPr algn="l">
              <a:defRPr sz="1533"/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18000"/>
            <a:ext cx="240000" cy="24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240000" cy="24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33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7D7451C-D661-40EF-D06B-06A35C1A04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3" y="740701"/>
            <a:ext cx="7821015" cy="441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4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028734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EE90BAD-9E71-4141-9F89-D657F55E5C6D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38" y="234116"/>
            <a:ext cx="1162561" cy="65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4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665" r:id="rId9"/>
    <p:sldLayoutId id="2147483662" r:id="rId10"/>
    <p:sldLayoutId id="2147483652" r:id="rId11"/>
    <p:sldLayoutId id="2147483663" r:id="rId12"/>
    <p:sldLayoutId id="2147483664" r:id="rId13"/>
    <p:sldLayoutId id="2147483666" r:id="rId14"/>
    <p:sldLayoutId id="2147483667" r:id="rId15"/>
    <p:sldLayoutId id="2147483668" r:id="rId16"/>
    <p:sldLayoutId id="2147483670" r:id="rId17"/>
    <p:sldLayoutId id="2147483654" r:id="rId1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431801" y="2276873"/>
            <a:ext cx="11233151" cy="393643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3825043" y="260648"/>
            <a:ext cx="7839908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/>
              <a:t>Direction du budget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9864951" y="6378000"/>
            <a:ext cx="1800000" cy="4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431800" y="6379200"/>
            <a:ext cx="11232819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1028734"/>
            <a:ext cx="11233151" cy="719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937" y="6378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cap="all"/>
              <a:t>Novembre 2025</a:t>
            </a:r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480000" y="6379200"/>
            <a:ext cx="11232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5EE90BAD-9E71-4141-9F89-D657F55E5C6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38" y="234116"/>
            <a:ext cx="1162561" cy="65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</p:sldLayoutIdLst>
  <p:hf hdr="0"/>
  <p:txStyles>
    <p:titleStyle>
      <a:lvl1pPr marL="19050" indent="0" algn="l" defTabSz="1219170" rtl="0" eaLnBrk="1" latinLnBrk="0" hangingPunct="1">
        <a:lnSpc>
          <a:spcPct val="90000"/>
        </a:lnSpc>
        <a:spcBef>
          <a:spcPct val="0"/>
        </a:spcBef>
        <a:buNone/>
        <a:tabLst/>
        <a:defRPr sz="3333" b="1" kern="1200">
          <a:solidFill>
            <a:schemeClr val="tx1"/>
          </a:solidFill>
          <a:latin typeface="Marianne" panose="02000000000000000000" pitchFamily="2" charset="0"/>
          <a:ea typeface="+mj-ea"/>
          <a:cs typeface="+mj-cs"/>
        </a:defRPr>
      </a:lvl1pPr>
    </p:titleStyle>
    <p:bodyStyle>
      <a:lvl1pPr marL="122764" indent="0" algn="l" defTabSz="1219170" rtl="0" eaLnBrk="1" latinLnBrk="0" hangingPunct="1">
        <a:lnSpc>
          <a:spcPct val="100000"/>
        </a:lnSpc>
        <a:spcBef>
          <a:spcPts val="0"/>
        </a:spcBef>
        <a:spcAft>
          <a:spcPts val="667"/>
        </a:spcAft>
        <a:buFont typeface="Arial" pitchFamily="34" charset="0"/>
        <a:buNone/>
        <a:tabLst/>
        <a:defRPr sz="1867" b="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1pPr>
      <a:lvl2pPr marL="468588" indent="-228594" algn="l" defTabSz="121917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2pPr>
      <a:lvl3pPr marL="708582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13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3pPr>
      <a:lvl4pPr marL="948576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Arial" panose="020B0604020202020204" pitchFamily="34" charset="0"/>
        <a:buChar char="•"/>
        <a:defRPr sz="1067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4pPr>
      <a:lvl5pPr marL="1236569" indent="-228594" algn="l" defTabSz="1219170" rtl="0" eaLnBrk="1" latinLnBrk="0" hangingPunct="1">
        <a:lnSpc>
          <a:spcPct val="100000"/>
        </a:lnSpc>
        <a:spcBef>
          <a:spcPts val="133"/>
        </a:spcBef>
        <a:spcAft>
          <a:spcPts val="133"/>
        </a:spcAft>
        <a:buSzPct val="100000"/>
        <a:buFont typeface="Wingdings" pitchFamily="2" charset="2"/>
        <a:buChar char="§"/>
        <a:defRPr sz="933" kern="1200">
          <a:solidFill>
            <a:schemeClr val="tx1"/>
          </a:solidFill>
          <a:latin typeface="Marianne" panose="02000000000000000000" pitchFamily="2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indent="0" algn="l" defTabSz="1219170" rtl="0" eaLnBrk="1" latinLnBrk="0" hangingPunct="1">
        <a:spcBef>
          <a:spcPct val="20000"/>
        </a:spcBef>
        <a:buFont typeface="Arial" pitchFamily="34" charset="0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C337995-344A-415C-9A93-34F24536567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56171" b="5710"/>
          <a:stretch/>
        </p:blipFill>
        <p:spPr>
          <a:xfrm>
            <a:off x="-24342" y="1231263"/>
            <a:ext cx="12240683" cy="5637247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1219170"/>
            <a:r>
              <a:rPr lang="fr-FR" cap="all">
                <a:solidFill>
                  <a:srgbClr val="FFFFFF"/>
                </a:solidFill>
              </a:rPr>
              <a:t>Novembre 2025</a:t>
            </a:r>
            <a:endParaRPr lang="fr-FR" cap="all" dirty="0">
              <a:solidFill>
                <a:srgbClr val="FFFFFF"/>
              </a:solidFill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74287" y="1724343"/>
            <a:ext cx="11232000" cy="539520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fr-FR" sz="1800" b="0" dirty="0"/>
            </a:br>
            <a:br>
              <a:rPr lang="fr-FR" sz="1800" b="0" dirty="0"/>
            </a:br>
            <a:br>
              <a:rPr lang="fr-FR" sz="1800" b="0" dirty="0"/>
            </a:br>
            <a:r>
              <a:rPr lang="fr-FR" sz="1800" b="0" dirty="0"/>
              <a:t>19 novembre 2025, tour Séquoia La Défense</a:t>
            </a:r>
            <a:br>
              <a:rPr lang="fr-FR" sz="1800" b="0" dirty="0"/>
            </a:br>
            <a:br>
              <a:rPr lang="fr-FR" sz="2400" i="1" dirty="0"/>
            </a:br>
            <a:br>
              <a:rPr lang="fr-FR" sz="2400" i="1" dirty="0"/>
            </a:br>
            <a:endParaRPr lang="fr-FR" sz="2400" i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/>
            <a:r>
              <a:rPr lang="fr-FR" dirty="0">
                <a:solidFill>
                  <a:srgbClr val="000000"/>
                </a:solidFill>
              </a:rPr>
              <a:t>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1D56593-600D-475F-A5EF-3EB27333A32E}"/>
              </a:ext>
            </a:extLst>
          </p:cNvPr>
          <p:cNvSpPr txBox="1"/>
          <p:nvPr/>
        </p:nvSpPr>
        <p:spPr>
          <a:xfrm>
            <a:off x="396936" y="847180"/>
            <a:ext cx="108421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fr-FR" sz="1800" dirty="0"/>
            </a:br>
            <a:br>
              <a:rPr lang="fr-FR" sz="1800" dirty="0"/>
            </a:br>
            <a:r>
              <a:rPr lang="fr-FR" sz="2400" b="1" dirty="0">
                <a:solidFill>
                  <a:schemeClr val="bg1"/>
                </a:solidFill>
              </a:rPr>
              <a:t>Réunion des agents comptables des opérateurs et établissements publics nationaux sous tutelle des ministères Transition écologique et énergétique, Partenariat avec les territoires et décentralisation, Logement et rénovation urbaine</a:t>
            </a:r>
          </a:p>
          <a:p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099B17-387B-47A3-ABA6-B0BCAAC2D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945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B7D661E-ED47-4D50-9C45-D066B2EE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BC3691-2623-4280-8D65-C1D4D6E2B1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566" y="1081674"/>
            <a:ext cx="11464707" cy="5296326"/>
          </a:xfrm>
        </p:spPr>
        <p:txBody>
          <a:bodyPr/>
          <a:lstStyle/>
          <a:p>
            <a:pPr algn="just" rtl="0">
              <a:lnSpc>
                <a:spcPct val="100000"/>
              </a:lnSpc>
            </a:pPr>
            <a:r>
              <a:rPr lang="fr-FR" dirty="0">
                <a:effectLst/>
                <a:latin typeface="Marianne, serif"/>
              </a:rPr>
              <a:t>La fin de gestion 2025  - DCB</a:t>
            </a:r>
            <a:endParaRPr lang="fr-FR" dirty="0">
              <a:effectLst/>
            </a:endParaRPr>
          </a:p>
          <a:p>
            <a:pPr algn="just" rtl="0">
              <a:lnSpc>
                <a:spcPct val="100000"/>
              </a:lnSpc>
            </a:pPr>
            <a:r>
              <a:rPr lang="fr-FR" dirty="0">
                <a:effectLst/>
                <a:latin typeface="Marianne, serif"/>
              </a:rPr>
              <a:t> Le PLF 2026 -  DAF du MATTE</a:t>
            </a:r>
            <a:endParaRPr lang="fr-FR" dirty="0">
              <a:effectLst/>
            </a:endParaRPr>
          </a:p>
          <a:p>
            <a:pPr algn="just" rtl="0">
              <a:lnSpc>
                <a:spcPct val="100000"/>
              </a:lnSpc>
            </a:pPr>
            <a:r>
              <a:rPr lang="fr-FR" dirty="0">
                <a:effectLst/>
                <a:latin typeface="Marianne, serif"/>
              </a:rPr>
              <a:t>Présentation de la méthodologie et du calendrier de l’enquête du DCB sur les trésoreries des opérateurs</a:t>
            </a:r>
          </a:p>
          <a:p>
            <a:pPr algn="just"/>
            <a:r>
              <a:rPr lang="fr-FR" dirty="0">
                <a:effectLst/>
                <a:latin typeface="Marianne, serif"/>
              </a:rPr>
              <a:t>Actualité réglementaire concernant les opérateurs de l’État - DB 2B2O</a:t>
            </a:r>
            <a:endParaRPr lang="fr-FR" dirty="0">
              <a:effectLst/>
            </a:endParaRPr>
          </a:p>
          <a:p>
            <a:pPr algn="just"/>
            <a:r>
              <a:rPr lang="fr-FR" dirty="0">
                <a:effectLst/>
                <a:latin typeface="Marianne, serif"/>
              </a:rPr>
              <a:t>La qualité comptable : enjeux, résultats – DCM</a:t>
            </a:r>
          </a:p>
          <a:p>
            <a:pPr algn="just"/>
            <a:r>
              <a:rPr lang="fr-FR" dirty="0">
                <a:effectLst/>
                <a:latin typeface="Marianne, serif"/>
              </a:rPr>
              <a:t>Point sur </a:t>
            </a:r>
            <a:r>
              <a:rPr lang="fr-FR" dirty="0" err="1">
                <a:effectLst/>
                <a:latin typeface="Marianne, serif"/>
              </a:rPr>
              <a:t>Infinoé</a:t>
            </a:r>
            <a:r>
              <a:rPr lang="fr-FR" dirty="0">
                <a:effectLst/>
                <a:latin typeface="Marianne, serif"/>
              </a:rPr>
              <a:t> -  2FCE2B</a:t>
            </a:r>
          </a:p>
          <a:p>
            <a:pPr algn="just"/>
            <a:r>
              <a:rPr lang="fr-FR" dirty="0">
                <a:effectLst/>
                <a:latin typeface="Marianne, serif"/>
              </a:rPr>
              <a:t>Les instruments de maîtrise des risques financiers et comptables à la disposition des opérateurs </a:t>
            </a:r>
          </a:p>
          <a:p>
            <a:pPr algn="just"/>
            <a:r>
              <a:rPr lang="fr-FR" dirty="0">
                <a:effectLst/>
                <a:latin typeface="Marianne, serif"/>
              </a:rPr>
              <a:t>La cartographie des risques du pôle ministériel -  DAF – </a:t>
            </a:r>
            <a:r>
              <a:rPr lang="fr-FR" dirty="0" err="1">
                <a:effectLst/>
                <a:latin typeface="Marianne, serif"/>
              </a:rPr>
              <a:t>DPCoF</a:t>
            </a:r>
            <a:endParaRPr lang="fr-FR" dirty="0">
              <a:effectLst/>
              <a:latin typeface="Marianne, serif"/>
            </a:endParaRPr>
          </a:p>
          <a:p>
            <a:pPr algn="just"/>
            <a:r>
              <a:rPr lang="fr-FR" dirty="0">
                <a:effectLst/>
                <a:latin typeface="Marianne, serif"/>
              </a:rPr>
              <a:t>La maîtrise des risques financiers et comptables d’un opérateur de l’État – ADEME</a:t>
            </a:r>
          </a:p>
          <a:p>
            <a:pPr algn="just"/>
            <a:r>
              <a:rPr lang="fr-FR" dirty="0">
                <a:latin typeface="Marianne, serif"/>
              </a:rPr>
              <a:t>Questions diverses</a:t>
            </a:r>
            <a:endParaRPr lang="fr-FR" dirty="0">
              <a:effectLst/>
            </a:endParaRPr>
          </a:p>
          <a:p>
            <a:pPr algn="just"/>
            <a:endParaRPr lang="fr-FR" dirty="0">
              <a:effectLst/>
              <a:latin typeface="Marianne, serif"/>
            </a:endParaRPr>
          </a:p>
          <a:p>
            <a:pPr algn="just"/>
            <a:endParaRPr lang="fr-FR" dirty="0">
              <a:effectLst/>
            </a:endParaRPr>
          </a:p>
          <a:p>
            <a:pPr algn="just"/>
            <a:endParaRPr lang="fr-FR" dirty="0">
              <a:effectLst/>
            </a:endParaRPr>
          </a:p>
          <a:p>
            <a:pPr algn="just"/>
            <a:endParaRPr lang="fr-FR" dirty="0">
              <a:effectLst/>
            </a:endParaRPr>
          </a:p>
          <a:p>
            <a:pPr algn="just"/>
            <a:endParaRPr lang="fr-FR" dirty="0">
              <a:effectLst/>
              <a:latin typeface="Marianne, serif"/>
            </a:endParaRPr>
          </a:p>
          <a:p>
            <a:pPr algn="just"/>
            <a:endParaRPr lang="fr-FR" dirty="0">
              <a:effectLst/>
            </a:endParaRPr>
          </a:p>
          <a:p>
            <a:pPr algn="just"/>
            <a:endParaRPr lang="fr-FR" dirty="0">
              <a:effectLst/>
            </a:endParaRPr>
          </a:p>
          <a:p>
            <a:pPr algn="just" rtl="0">
              <a:lnSpc>
                <a:spcPct val="100000"/>
              </a:lnSpc>
            </a:pPr>
            <a:endParaRPr lang="fr-FR" dirty="0">
              <a:effectLst/>
              <a:latin typeface="Marianne, serif"/>
            </a:endParaRPr>
          </a:p>
          <a:p>
            <a:pPr algn="just" rtl="0">
              <a:lnSpc>
                <a:spcPct val="100000"/>
              </a:lnSpc>
            </a:pPr>
            <a:endParaRPr lang="fr-FR" dirty="0">
              <a:effectLst/>
            </a:endParaRPr>
          </a:p>
          <a:p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3F5954A6-3214-4FD5-8EDD-E6B7D11D57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/>
              <a:t>Novembre 2025</a:t>
            </a:r>
            <a:endParaRPr lang="fr-FR" cap="all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E8F672C4-9CC7-43C3-8A1B-641327844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46" y="208134"/>
            <a:ext cx="11233151" cy="719988"/>
          </a:xfrm>
        </p:spPr>
        <p:txBody>
          <a:bodyPr/>
          <a:lstStyle/>
          <a:p>
            <a:pPr algn="ctr"/>
            <a:r>
              <a:rPr lang="fr-FR" dirty="0"/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1680685062"/>
      </p:ext>
    </p:extLst>
  </p:cSld>
  <p:clrMapOvr>
    <a:masterClrMapping/>
  </p:clrMapOvr>
</p:sld>
</file>

<file path=ppt/theme/theme1.xml><?xml version="1.0" encoding="utf-8"?>
<a:theme xmlns:a="http://schemas.openxmlformats.org/drawingml/2006/main" name="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B_ppt_TEMPLATE_par_defaut_2024.pptx" id="{D54C0F3E-0082-4F1D-B75C-FE07E50D5D52}" vid="{35C80A8D-CDD0-4F42-ACA3-8BA39294B769}"/>
    </a:ext>
  </a:extLst>
</a:theme>
</file>

<file path=ppt/theme/theme2.xml><?xml version="1.0" encoding="utf-8"?>
<a:theme xmlns:a="http://schemas.openxmlformats.org/drawingml/2006/main" name="1_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B_ppt_TEMPLATE_par_defaut_2024.pptx" id="{D54C0F3E-0082-4F1D-B75C-FE07E50D5D52}" vid="{35C80A8D-CDD0-4F42-ACA3-8BA39294B769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33501</TotalTime>
  <Words>151</Words>
  <Application>Microsoft Office PowerPoint</Application>
  <PresentationFormat>Grand écran</PresentationFormat>
  <Paragraphs>26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Calibri</vt:lpstr>
      <vt:lpstr>Marianne</vt:lpstr>
      <vt:lpstr>Marianne, serif</vt:lpstr>
      <vt:lpstr>Wingdings</vt:lpstr>
      <vt:lpstr>PREMIER MINISTRE</vt:lpstr>
      <vt:lpstr>1_PREMIER MINISTRE</vt:lpstr>
      <vt:lpstr>   19 novembre 2025, tour Séquoia La Défense   </vt:lpstr>
      <vt:lpstr>Ordre du jour</vt:lpstr>
    </vt:vector>
  </TitlesOfParts>
  <Company>MINEFI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sur deux lignes</dc:title>
  <dc:creator>DEFIVES Cédric</dc:creator>
  <cp:lastModifiedBy>Caillibotte Sylvie</cp:lastModifiedBy>
  <cp:revision>1853</cp:revision>
  <cp:lastPrinted>2024-10-15T17:18:15Z</cp:lastPrinted>
  <dcterms:created xsi:type="dcterms:W3CDTF">2018-01-04T16:18:36Z</dcterms:created>
  <dcterms:modified xsi:type="dcterms:W3CDTF">2025-11-27T14:11:47Z</dcterms:modified>
</cp:coreProperties>
</file>